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8" r:id="rId4"/>
    <p:sldMasterId id="2147483714" r:id="rId5"/>
  </p:sldMasterIdLst>
  <p:notesMasterIdLst>
    <p:notesMasterId r:id="rId41"/>
  </p:notesMasterIdLst>
  <p:sldIdLst>
    <p:sldId id="265" r:id="rId6"/>
    <p:sldId id="256" r:id="rId7"/>
    <p:sldId id="294" r:id="rId8"/>
    <p:sldId id="295" r:id="rId9"/>
    <p:sldId id="296" r:id="rId10"/>
    <p:sldId id="297" r:id="rId11"/>
    <p:sldId id="263" r:id="rId12"/>
    <p:sldId id="266" r:id="rId13"/>
    <p:sldId id="278" r:id="rId14"/>
    <p:sldId id="279" r:id="rId15"/>
    <p:sldId id="280" r:id="rId16"/>
    <p:sldId id="281" r:id="rId17"/>
    <p:sldId id="282" r:id="rId18"/>
    <p:sldId id="283" r:id="rId19"/>
    <p:sldId id="284" r:id="rId20"/>
    <p:sldId id="285" r:id="rId21"/>
    <p:sldId id="267" r:id="rId22"/>
    <p:sldId id="288" r:id="rId23"/>
    <p:sldId id="287" r:id="rId24"/>
    <p:sldId id="268" r:id="rId25"/>
    <p:sldId id="289" r:id="rId26"/>
    <p:sldId id="293" r:id="rId27"/>
    <p:sldId id="291" r:id="rId28"/>
    <p:sldId id="286" r:id="rId29"/>
    <p:sldId id="264" r:id="rId30"/>
    <p:sldId id="270" r:id="rId31"/>
    <p:sldId id="271" r:id="rId32"/>
    <p:sldId id="272" r:id="rId33"/>
    <p:sldId id="277" r:id="rId34"/>
    <p:sldId id="276" r:id="rId35"/>
    <p:sldId id="273" r:id="rId36"/>
    <p:sldId id="274" r:id="rId37"/>
    <p:sldId id="275" r:id="rId38"/>
    <p:sldId id="292"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the history of visualisation (5 mins)" id="{9C14BBD0-BF04-4E0C-AF15-A65CF0933FFA}">
          <p14:sldIdLst>
            <p14:sldId id="265"/>
            <p14:sldId id="256"/>
            <p14:sldId id="294"/>
            <p14:sldId id="295"/>
            <p14:sldId id="296"/>
            <p14:sldId id="297"/>
          </p14:sldIdLst>
        </p14:section>
        <p14:section name="High Level Services - Power BI (10 mins)" id="{FE90251D-04F4-450A-9D43-AA6D36F0A990}">
          <p14:sldIdLst>
            <p14:sldId id="263"/>
          </p14:sldIdLst>
        </p14:section>
        <p14:section name="PowerBI.com (10 mins)" id="{42B354ED-0382-46B9-88C0-358963E82074}">
          <p14:sldIdLst>
            <p14:sldId id="266"/>
            <p14:sldId id="278"/>
            <p14:sldId id="279"/>
            <p14:sldId id="280"/>
            <p14:sldId id="281"/>
            <p14:sldId id="282"/>
            <p14:sldId id="283"/>
            <p14:sldId id="284"/>
            <p14:sldId id="285"/>
          </p14:sldIdLst>
        </p14:section>
        <p14:section name="PowerBI Desktop (10 mins)" id="{312D5DC1-63A9-48A6-8642-6E6EC3BBF30C}">
          <p14:sldIdLst>
            <p14:sldId id="267"/>
            <p14:sldId id="288"/>
            <p14:sldId id="287"/>
          </p14:sldIdLst>
        </p14:section>
        <p14:section name="PowerBI REST APIs: Real Time options (5 mins)" id="{F1760479-55A1-4A8C-81B7-8D649B42D59A}">
          <p14:sldIdLst>
            <p14:sldId id="268"/>
            <p14:sldId id="289"/>
            <p14:sldId id="293"/>
            <p14:sldId id="291"/>
            <p14:sldId id="286"/>
          </p14:sldIdLst>
        </p14:section>
        <p14:section name="PowerBI Embedded (10 mins)" id="{E5BF4A44-F5AA-4CD8-84AC-5E2934F37594}">
          <p14:sldIdLst>
            <p14:sldId id="264"/>
            <p14:sldId id="270"/>
            <p14:sldId id="271"/>
            <p14:sldId id="272"/>
            <p14:sldId id="277"/>
            <p14:sldId id="276"/>
            <p14:sldId id="273"/>
            <p14:sldId id="274"/>
            <p14:sldId id="275"/>
          </p14:sldIdLst>
        </p14:section>
        <p14:section name="Whats Next &amp; Resources (5 mins)" id="{83C4E711-D773-41B6-98EB-D9B3304F8CF6}">
          <p14:sldIdLst>
            <p14:sldId id="292"/>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20" autoAdjust="0"/>
    <p:restoredTop sz="61580" autoAdjust="0"/>
  </p:normalViewPr>
  <p:slideViewPr>
    <p:cSldViewPr snapToGrid="0">
      <p:cViewPr varScale="1">
        <p:scale>
          <a:sx n="72" d="100"/>
          <a:sy n="72" d="100"/>
        </p:scale>
        <p:origin x="585"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18C3F-29EA-4B90-BE94-4941366A15CC}" type="datetimeFigureOut">
              <a:rPr lang="en-GB" smtClean="0"/>
              <a:t>05/12/2016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E4FCF-B895-4189-BC99-D67F8E0DE1B8}" type="slidenum">
              <a:rPr lang="en-GB" smtClean="0"/>
              <a:t>‹#›</a:t>
            </a:fld>
            <a:endParaRPr lang="en-GB"/>
          </a:p>
        </p:txBody>
      </p:sp>
    </p:spTree>
    <p:extLst>
      <p:ext uri="{BB962C8B-B14F-4D97-AF65-F5344CB8AC3E}">
        <p14:creationId xmlns:p14="http://schemas.microsoft.com/office/powerpoint/2010/main" val="66007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https://en.wikipedia.org/wiki/Cave_painting</a:t>
            </a:r>
          </a:p>
        </p:txBody>
      </p:sp>
      <p:sp>
        <p:nvSpPr>
          <p:cNvPr id="4" name="Slide Number Placeholder 3"/>
          <p:cNvSpPr>
            <a:spLocks noGrp="1"/>
          </p:cNvSpPr>
          <p:nvPr>
            <p:ph type="sldNum" sz="quarter" idx="10"/>
          </p:nvPr>
        </p:nvSpPr>
        <p:spPr/>
        <p:txBody>
          <a:bodyPr/>
          <a:lstStyle/>
          <a:p>
            <a:fld id="{3E0E4FCF-B895-4189-BC99-D67F8E0DE1B8}" type="slidenum">
              <a:rPr lang="en-GB" smtClean="0"/>
              <a:t>2</a:t>
            </a:fld>
            <a:endParaRPr lang="en-GB"/>
          </a:p>
        </p:txBody>
      </p:sp>
    </p:spTree>
    <p:extLst>
      <p:ext uri="{BB962C8B-B14F-4D97-AF65-F5344CB8AC3E}">
        <p14:creationId xmlns:p14="http://schemas.microsoft.com/office/powerpoint/2010/main" val="4180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your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a:t>
            </a:r>
          </a:p>
          <a:p>
            <a:pPr marL="171450" indent="-171450">
              <a:buFont typeface="Arial" panose="020B0604020202020204" pitchFamily="34" charset="0"/>
              <a:buChar char="•"/>
            </a:pPr>
            <a:r>
              <a:rPr lang="en-US" sz="1200" dirty="0"/>
              <a:t>Annotate a report or visualization and share your marked-up snapshot with others</a:t>
            </a:r>
          </a:p>
          <a:p>
            <a:pPr marL="171450" indent="-171450">
              <a:buFont typeface="Arial" panose="020B0604020202020204" pitchFamily="34" charset="0"/>
              <a:buChar char="•"/>
            </a:pPr>
            <a:r>
              <a:rPr lang="en-US" sz="1200" dirty="0"/>
              <a:t>Configure alerts to get instant notification of important changes</a:t>
            </a:r>
          </a:p>
          <a:p>
            <a:pPr marL="171450" lvl="0" indent="-171450">
              <a:buFont typeface="Arial" panose="020B0604020202020204" pitchFamily="34" charset="0"/>
              <a:buChar char="•"/>
            </a:pPr>
            <a:r>
              <a:rPr lang="en-US" baseline="0" dirty="0"/>
              <a:t>You can configure your settings to receive alerts and notifications as data reaches or drops below pre-defined thresholds, or based on other indicators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7746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628650" lvl="1"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dirty="0">
                <a:solidFill>
                  <a:srgbClr val="0072C6"/>
                </a:solidFill>
              </a:rPr>
              <a:t>Power BI’s Natural Language Query, or Q&amp;A feature, intelligently filters, sorts, aggregates, groups and displays data based on the key words in the question asked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4643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2083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31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9852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0E4FCF-B895-4189-BC99-D67F8E0DE1B8}" type="slidenum">
              <a:rPr lang="en-GB" smtClean="0"/>
              <a:t>25</a:t>
            </a:fld>
            <a:endParaRPr lang="en-GB"/>
          </a:p>
        </p:txBody>
      </p:sp>
    </p:spTree>
    <p:extLst>
      <p:ext uri="{BB962C8B-B14F-4D97-AF65-F5344CB8AC3E}">
        <p14:creationId xmlns:p14="http://schemas.microsoft.com/office/powerpoint/2010/main" val="1847149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asked the question to ISVs – what are some of</a:t>
            </a:r>
            <a:r>
              <a:rPr lang="en-US" baseline="0" dirty="0"/>
              <a:t> the top challenges you face to deliver contextual analytics through your app ? We got a variety of answers. Here are the top 3 – </a:t>
            </a:r>
          </a:p>
          <a:p>
            <a:r>
              <a:rPr lang="en-US" baseline="0" dirty="0"/>
              <a:t>The type of data and the volume of data that today’s app handle is often complex and getting analytical insight out of that underneath data is often challenging. Independent Software Vendors often expect customers to invest in analytics platform and software to extract data out of those applications and analyze offline. </a:t>
            </a:r>
          </a:p>
          <a:p>
            <a:endParaRPr lang="en-US" baseline="0" dirty="0"/>
          </a:p>
          <a:p>
            <a:r>
              <a:rPr lang="en-US" baseline="0" dirty="0"/>
              <a:t>The Consumption experiences of the software varies. Employees are accessing business apps on mobile, tablet, wearables, laptops and PCs. They way the software needs to convey analytics need to be consistent and an easy experience for the end-user. How to build one experience that is consistent across devices , locations and user types </a:t>
            </a:r>
          </a:p>
          <a:p>
            <a:endParaRPr lang="en-US" baseline="0" dirty="0"/>
          </a:p>
          <a:p>
            <a:r>
              <a:rPr lang="en-US" baseline="0" dirty="0"/>
              <a:t>Research shows the average attention span of human being is on a steady decline over the past 10 years. So what we share with the operational user and the way we share intelligence with the users is critical. The analytics need to be visually appealing and easily consumable.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4614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asked the end</a:t>
            </a:r>
            <a:r>
              <a:rPr lang="en-US" baseline="0" dirty="0"/>
              <a:t> users of enterprises about their expectations from software that  they work with. Intelligent applications till a few years back meant static charts within the application screens. There was not element of free flow exploration. They we had “export to Excel” era . Where an ISV allowed analysts to extract data out of an app and do offline analytics and feed the intelligence back in the business process offline. This process it too slow in today’s real-time decision making era. Conventional ERP and CRM applications led the era of parameterized on-demand reporting. Today’s application users across the enterprise are more keen to do free-flow exploration in an easy and intuitive way. They want to get analytical insights that they think is relevant for the task they accomplish.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12/5/2016 7:17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779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slide an introduce this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86647E-C23D-4E5B-8C33-F362DBBE7FB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02092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741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a:t>
            </a:r>
            <a:r>
              <a:rPr lang="en-GB" baseline="0" dirty="0"/>
              <a:t> </a:t>
            </a:r>
            <a:r>
              <a:rPr lang="en-GB" dirty="0"/>
              <a:t>https://en.wikipedia.org/wiki/William_Playfair </a:t>
            </a:r>
          </a:p>
        </p:txBody>
      </p:sp>
      <p:sp>
        <p:nvSpPr>
          <p:cNvPr id="4" name="Slide Number Placeholder 3"/>
          <p:cNvSpPr>
            <a:spLocks noGrp="1"/>
          </p:cNvSpPr>
          <p:nvPr>
            <p:ph type="sldNum" sz="quarter" idx="10"/>
          </p:nvPr>
        </p:nvSpPr>
        <p:spPr/>
        <p:txBody>
          <a:bodyPr/>
          <a:lstStyle/>
          <a:p>
            <a:fld id="{3E0E4FCF-B895-4189-BC99-D67F8E0DE1B8}" type="slidenum">
              <a:rPr lang="en-GB" smtClean="0"/>
              <a:t>3</a:t>
            </a:fld>
            <a:endParaRPr lang="en-GB"/>
          </a:p>
        </p:txBody>
      </p:sp>
    </p:spTree>
    <p:extLst>
      <p:ext uri="{BB962C8B-B14F-4D97-AF65-F5344CB8AC3E}">
        <p14:creationId xmlns:p14="http://schemas.microsoft.com/office/powerpoint/2010/main" val="158564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https://en.wikipedia.org/wiki/Gaussian_function</a:t>
            </a:r>
          </a:p>
        </p:txBody>
      </p:sp>
      <p:sp>
        <p:nvSpPr>
          <p:cNvPr id="4" name="Slide Number Placeholder 3"/>
          <p:cNvSpPr>
            <a:spLocks noGrp="1"/>
          </p:cNvSpPr>
          <p:nvPr>
            <p:ph type="sldNum" sz="quarter" idx="10"/>
          </p:nvPr>
        </p:nvSpPr>
        <p:spPr/>
        <p:txBody>
          <a:bodyPr/>
          <a:lstStyle/>
          <a:p>
            <a:fld id="{3E0E4FCF-B895-4189-BC99-D67F8E0DE1B8}" type="slidenum">
              <a:rPr lang="en-GB" smtClean="0"/>
              <a:t>4</a:t>
            </a:fld>
            <a:endParaRPr lang="en-GB"/>
          </a:p>
        </p:txBody>
      </p:sp>
    </p:spTree>
    <p:extLst>
      <p:ext uri="{BB962C8B-B14F-4D97-AF65-F5344CB8AC3E}">
        <p14:creationId xmlns:p14="http://schemas.microsoft.com/office/powerpoint/2010/main" val="78060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chemeClr val="tx2"/>
                </a:solidFill>
              </a:rPr>
              <a:t>Acquire and </a:t>
            </a:r>
            <a:r>
              <a:rPr lang="en-GB" sz="1200" i="1" dirty="0">
                <a:solidFill>
                  <a:schemeClr val="tx2"/>
                </a:solidFill>
              </a:rPr>
              <a:t>prepare</a:t>
            </a:r>
            <a:r>
              <a:rPr lang="en-GB" sz="1200" dirty="0">
                <a:solidFill>
                  <a:schemeClr val="tx2"/>
                </a:solidFill>
              </a:rPr>
              <a:t> data using extensive query capabilities</a:t>
            </a:r>
          </a:p>
          <a:p>
            <a:pPr marL="628650" lvl="1"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628650" lvl="1" indent="-171450">
              <a:buFont typeface="Arial" panose="020B0604020202020204" pitchFamily="34" charset="0"/>
              <a:buChar char="•"/>
            </a:pPr>
            <a:r>
              <a:rPr lang="en-GB" sz="1200" dirty="0">
                <a:solidFill>
                  <a:schemeClr val="tx2"/>
                </a:solidFill>
              </a:rPr>
              <a:t>Visualize and </a:t>
            </a:r>
            <a:r>
              <a:rPr lang="en-GB" sz="1200" i="1" dirty="0">
                <a:solidFill>
                  <a:schemeClr val="tx2"/>
                </a:solidFill>
              </a:rPr>
              <a:t>explore</a:t>
            </a:r>
            <a:r>
              <a:rPr lang="en-GB" sz="1200" dirty="0">
                <a:solidFill>
                  <a:schemeClr val="tx2"/>
                </a:solidFill>
              </a:rPr>
              <a:t> your data in new ways </a:t>
            </a:r>
            <a:r>
              <a:rPr lang="en-US" sz="1200" dirty="0">
                <a:solidFill>
                  <a:schemeClr val="tx2"/>
                </a:solidFill>
              </a:rPr>
              <a:t>through a freeform drag-and-drop canvas</a:t>
            </a:r>
            <a:endParaRPr lang="en-GB" sz="1200" dirty="0">
              <a:solidFill>
                <a:schemeClr val="tx2"/>
              </a:solidFill>
            </a:endParaRPr>
          </a:p>
          <a:p>
            <a:pPr marL="628650" lvl="1" indent="-171450">
              <a:buFont typeface="Arial" panose="020B0604020202020204" pitchFamily="34" charset="0"/>
              <a:buChar char="•"/>
            </a:pPr>
            <a:r>
              <a:rPr lang="en-US" sz="1200" dirty="0">
                <a:solidFill>
                  <a:schemeClr val="tx2"/>
                </a:solidFill>
              </a:rPr>
              <a:t>Author </a:t>
            </a:r>
            <a:r>
              <a:rPr lang="en-US" sz="1200" i="1" dirty="0">
                <a:solidFill>
                  <a:schemeClr val="tx2"/>
                </a:solidFill>
              </a:rPr>
              <a:t>reports</a:t>
            </a:r>
            <a:r>
              <a:rPr lang="en-US" sz="1200" dirty="0">
                <a:solidFill>
                  <a:schemeClr val="tx2"/>
                </a:solidFill>
              </a:rPr>
              <a:t> with a broad range of modern data visualizations</a:t>
            </a:r>
          </a:p>
          <a:p>
            <a:pPr marL="628650" lvl="1"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628650" lvl="1" indent="-171450">
              <a:buFont typeface="Arial" panose="020B0604020202020204" pitchFamily="34" charset="0"/>
              <a:buChar char="•"/>
            </a:pPr>
            <a:r>
              <a:rPr lang="en-US" sz="1200" dirty="0">
                <a:solidFill>
                  <a:schemeClr val="tx2"/>
                </a:solidFill>
              </a:rPr>
              <a:t>Securely </a:t>
            </a:r>
            <a:r>
              <a:rPr lang="en-US" sz="1200" i="1" dirty="0">
                <a:solidFill>
                  <a:schemeClr val="tx2"/>
                </a:solidFill>
              </a:rPr>
              <a:t>share</a:t>
            </a:r>
            <a:r>
              <a:rPr lang="en-US" sz="1200" dirty="0">
                <a:solidFill>
                  <a:schemeClr val="tx2"/>
                </a:solidFill>
              </a:rPr>
              <a:t> reports through unique, curated content library approach</a:t>
            </a:r>
            <a:endParaRPr lang="en-US" sz="1400" dirty="0">
              <a:solidFill>
                <a:schemeClr val="tx2"/>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REST API library </a:t>
            </a:r>
            <a:r>
              <a:rPr lang="en-US" dirty="0"/>
              <a:t>allows you to customize nearly every aspect of Power BI, including</a:t>
            </a:r>
            <a:r>
              <a:rPr lang="en-US" baseline="0" dirty="0"/>
              <a:t> connecting to </a:t>
            </a:r>
            <a:r>
              <a:rPr lang="en-US" dirty="0"/>
              <a:t>custom data sources</a:t>
            </a:r>
            <a:r>
              <a:rPr lang="en-US" baseline="0" dirty="0"/>
              <a:t>, enabling real-time data streaming from your data source to Power BI, and integrating other applications with Power BI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5158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sz="1200" dirty="0">
                <a:gradFill>
                  <a:gsLst>
                    <a:gs pos="0">
                      <a:srgbClr val="FFFFFF"/>
                    </a:gs>
                    <a:gs pos="100000">
                      <a:srgbClr val="FFFFFF"/>
                    </a:gs>
                  </a:gsLst>
                  <a:lin ang="5400000" scaled="0"/>
                </a:gradFill>
                <a:ea typeface="Segoe UI" pitchFamily="34" charset="0"/>
                <a:cs typeface="Segoe UI" pitchFamily="34" charset="0"/>
              </a:rPr>
              <a:t>Get started quickly with the Power BI service (powerbi.com)</a:t>
            </a:r>
            <a:r>
              <a:rPr lang="en-US" sz="1200" baseline="0" dirty="0">
                <a:gradFill>
                  <a:gsLst>
                    <a:gs pos="0">
                      <a:srgbClr val="FFFFFF"/>
                    </a:gs>
                    <a:gs pos="100000">
                      <a:srgbClr val="FFFFFF"/>
                    </a:gs>
                  </a:gsLst>
                  <a:lin ang="5400000" scaled="0"/>
                </a:gradFill>
                <a:ea typeface="Segoe UI" pitchFamily="34" charset="0"/>
                <a:cs typeface="Segoe UI" pitchFamily="34" charset="0"/>
              </a:rPr>
              <a:t> for faster decision-making by displaying all of your data in one place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gradFill>
                  <a:gsLst>
                    <a:gs pos="0">
                      <a:srgbClr val="FFFFFF"/>
                    </a:gs>
                    <a:gs pos="100000">
                      <a:srgbClr val="FFFFFF"/>
                    </a:gs>
                  </a:gsLst>
                  <a:lin ang="5400000" scaled="0"/>
                </a:gradFill>
                <a:ea typeface="Segoe UI" pitchFamily="34" charset="0"/>
                <a:cs typeface="Segoe UI" pitchFamily="34" charset="0"/>
              </a:rPr>
              <a:t>As discussed earlier, you can get started </a:t>
            </a:r>
            <a:r>
              <a:rPr lang="en-US" sz="1200" dirty="0"/>
              <a:t>quickly with pre-built content packs for popular SaaS solutions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That is, dashboards can show different types of data from a variety of sources, and can use a range of unique visualizations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If applicable, you can track status in real-time thanks to </a:t>
            </a:r>
            <a:r>
              <a:rPr lang="en-US" sz="1200" dirty="0"/>
              <a:t>support for real-time data sources</a:t>
            </a: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Click through visualizations to access their underlying reports to discover more data and new insights</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0331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you can create reports from a</a:t>
            </a:r>
            <a:r>
              <a:rPr lang="en-US" baseline="0" dirty="0">
                <a:gradFill>
                  <a:gsLst>
                    <a:gs pos="0">
                      <a:srgbClr val="FFFFFF"/>
                    </a:gs>
                    <a:gs pos="100000">
                      <a:srgbClr val="FFFFFF"/>
                    </a:gs>
                  </a:gsLst>
                  <a:lin ang="5400000" scaled="0"/>
                </a:gradFill>
                <a:ea typeface="Segoe UI" pitchFamily="34" charset="0"/>
                <a:cs typeface="Segoe UI" pitchFamily="34" charset="0"/>
              </a:rPr>
              <a:t> dataset </a:t>
            </a:r>
            <a:r>
              <a:rPr lang="en-US" dirty="0">
                <a:gradFill>
                  <a:gsLst>
                    <a:gs pos="0">
                      <a:srgbClr val="FFFFFF"/>
                    </a:gs>
                    <a:gs pos="100000">
                      <a:srgbClr val="FFFFFF"/>
                    </a:gs>
                  </a:gsLst>
                  <a:lin ang="5400000" scaled="0"/>
                </a:gradFill>
                <a:ea typeface="Segoe UI" pitchFamily="34" charset="0"/>
                <a:cs typeface="Segoe UI" pitchFamily="34" charset="0"/>
              </a:rPr>
              <a:t>and surface them where you need them</a:t>
            </a:r>
          </a:p>
          <a:p>
            <a:pPr defTabSz="932742">
              <a:lnSpc>
                <a:spcPct val="90000"/>
              </a:lnSpc>
              <a:spcAft>
                <a:spcPts val="34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sz="900" baseline="0" dirty="0">
                <a:gradFill>
                  <a:gsLst>
                    <a:gs pos="0">
                      <a:srgbClr val="FFFFFF"/>
                    </a:gs>
                    <a:gs pos="100000">
                      <a:srgbClr val="FFFFFF"/>
                    </a:gs>
                  </a:gsLst>
                  <a:lin ang="5400000" scaled="0"/>
                </a:gra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Generate as many reports as needed from</a:t>
            </a:r>
            <a:r>
              <a:rPr lang="en-US" baseline="0" dirty="0">
                <a:gradFill>
                  <a:gsLst>
                    <a:gs pos="0">
                      <a:srgbClr val="FFFFFF"/>
                    </a:gs>
                    <a:gs pos="100000">
                      <a:srgbClr val="FFFFFF"/>
                    </a:gs>
                  </a:gsLst>
                  <a:lin ang="5400000" scaled="0"/>
                </a:gradFill>
                <a:ea typeface="Segoe UI" pitchFamily="34" charset="0"/>
                <a:cs typeface="Segoe UI" pitchFamily="34" charset="0"/>
              </a:rPr>
              <a:t> a single data set</a:t>
            </a:r>
            <a:endParaRPr lang="en-US"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Draw from a range of visualizations in any given report to tell a compelling data story— this applies to both new and existing reports</a:t>
            </a:r>
            <a:endParaRPr lang="en-US" sz="900" baseline="0"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34A55B-0232-4B2A-8DB0-D59B999B87D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2327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2690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9589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6697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05/12/2016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0178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05/12/2016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153354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05/12/2016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924540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t="3484" r="1970" b="13303"/>
          <a:stretch/>
        </p:blipFill>
        <p:spPr>
          <a:xfrm>
            <a:off x="1" y="0"/>
            <a:ext cx="12192000" cy="689421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24266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31870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2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L200 Deck</a:t>
            </a:r>
          </a:p>
        </p:txBody>
      </p:sp>
    </p:spTree>
    <p:extLst>
      <p:ext uri="{BB962C8B-B14F-4D97-AF65-F5344CB8AC3E}">
        <p14:creationId xmlns:p14="http://schemas.microsoft.com/office/powerpoint/2010/main" val="40271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7250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027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848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4849" y="0"/>
            <a:ext cx="9217150" cy="688489"/>
          </a:xfrm>
        </p:spPr>
        <p:txBody>
          <a:bodyPr/>
          <a:lstStyle>
            <a:lvl1pPr>
              <a:defRPr sz="3600" baseline="0"/>
            </a:lvl1pPr>
          </a:lstStyle>
          <a:p>
            <a:r>
              <a:rPr lang="en-US" dirty="0"/>
              <a:t>Click to edit Master title style: header</a:t>
            </a:r>
          </a:p>
        </p:txBody>
      </p:sp>
      <p:sp>
        <p:nvSpPr>
          <p:cNvPr id="7" name="Text Placeholder 5"/>
          <p:cNvSpPr>
            <a:spLocks noGrp="1"/>
          </p:cNvSpPr>
          <p:nvPr>
            <p:ph type="body" sz="quarter" idx="10"/>
          </p:nvPr>
        </p:nvSpPr>
        <p:spPr>
          <a:xfrm>
            <a:off x="2974849" y="915928"/>
            <a:ext cx="4969616" cy="5614181"/>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915928"/>
            <a:ext cx="3833954" cy="5614181"/>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9640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a:t>Subtitle</a:t>
            </a:r>
          </a:p>
        </p:txBody>
      </p:sp>
    </p:spTree>
    <p:extLst>
      <p:ext uri="{BB962C8B-B14F-4D97-AF65-F5344CB8AC3E}">
        <p14:creationId xmlns:p14="http://schemas.microsoft.com/office/powerpoint/2010/main" val="13828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05/12/2016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74918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30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8010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56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251663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56965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1EFD8-0A7B-44AE-BC7B-4868FDA83592}"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57053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21EFD8-0A7B-44AE-BC7B-4868FDA83592}"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54726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21EFD8-0A7B-44AE-BC7B-4868FDA83592}" type="datetimeFigureOut">
              <a:rPr lang="en-US" smtClean="0"/>
              <a:t>12/5/2016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38947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1EFD8-0A7B-44AE-BC7B-4868FDA83592}" type="datetimeFigureOut">
              <a:rPr lang="en-US" smtClean="0"/>
              <a:t>12/5/2016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08127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12/5/2016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6130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A589DF-5954-4820-A977-C2A38F5C5F4B}" type="datetimeFigureOut">
              <a:rPr lang="en-GB" smtClean="0"/>
              <a:t>05/12/2016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618810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963293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endParaRPr lang="en-US" sz="2600"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56896" y="2600635"/>
            <a:ext cx="4320544" cy="3785652"/>
          </a:xfrm>
        </p:spPr>
        <p:txBody>
          <a:bodyPr anchor="b">
            <a:noAutofit/>
          </a:bodyPr>
          <a:lstStyle>
            <a:lvl1pPr>
              <a:defRPr sz="2000">
                <a:solidFill>
                  <a:schemeClr val="accent1"/>
                </a:solidFill>
                <a:latin typeface="+mj-lt"/>
              </a:defRPr>
            </a:lvl1pPr>
            <a:lvl2pPr>
              <a:defRPr sz="1800">
                <a:solidFill>
                  <a:schemeClr val="accent1"/>
                </a:solidFill>
                <a:latin typeface="+mj-lt"/>
              </a:defRPr>
            </a:lvl2pPr>
            <a:lvl3pPr>
              <a:defRPr sz="1600">
                <a:solidFill>
                  <a:schemeClr val="accent1"/>
                </a:solidFill>
                <a:latin typeface="+mj-lt"/>
              </a:defRPr>
            </a:lvl3pPr>
            <a:lvl4pPr>
              <a:defRPr sz="1400">
                <a:solidFill>
                  <a:schemeClr val="accent1"/>
                </a:solidFill>
                <a:latin typeface="+mj-lt"/>
              </a:defRPr>
            </a:lvl4pPr>
            <a:lvl5pPr>
              <a:defRPr sz="1400">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64602" y="592633"/>
            <a:ext cx="4643916" cy="1089529"/>
          </a:xfrm>
        </p:spPr>
        <p:txBody>
          <a:bodyPr anchor="t" anchorCtr="0">
            <a:spAutoFit/>
          </a:bodyP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9995695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709323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20947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160665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7032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8280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225287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29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944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7A589DF-5954-4820-A977-C2A38F5C5F4B}" type="datetimeFigureOut">
              <a:rPr lang="en-GB" smtClean="0"/>
              <a:t>05/12/2016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887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019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0054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724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0440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970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31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488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711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5002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76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7A589DF-5954-4820-A977-C2A38F5C5F4B}" type="datetimeFigureOut">
              <a:rPr lang="en-GB" smtClean="0"/>
              <a:t>05/12/2016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89650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97995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3465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721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080015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71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81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1579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579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666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884411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7A589DF-5954-4820-A977-C2A38F5C5F4B}" type="datetimeFigureOut">
              <a:rPr lang="en-GB" smtClean="0"/>
              <a:t>05/12/2016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992815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11637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107214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3267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949692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4065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4862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89046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79960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1841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8969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589DF-5954-4820-A977-C2A38F5C5F4B}" type="datetimeFigureOut">
              <a:rPr lang="en-GB" smtClean="0"/>
              <a:t>05/12/2016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7749358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91598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520006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266859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6910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38776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419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64856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16198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49975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26392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05/12/2016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659196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5365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1675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81269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3637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9925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908170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16814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530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05/12/2016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421533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image" Target="../media/image8.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589DF-5954-4820-A977-C2A38F5C5F4B}" type="datetimeFigureOut">
              <a:rPr lang="en-GB" smtClean="0"/>
              <a:t>05/12/2016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47057-24C4-4E0D-BBFE-B2B0C2B405CB}" type="slidenum">
              <a:rPr lang="en-GB" smtClean="0"/>
              <a:t>‹#›</a:t>
            </a:fld>
            <a:endParaRPr lang="en-GB"/>
          </a:p>
        </p:txBody>
      </p:sp>
    </p:spTree>
    <p:extLst>
      <p:ext uri="{BB962C8B-B14F-4D97-AF65-F5344CB8AC3E}">
        <p14:creationId xmlns:p14="http://schemas.microsoft.com/office/powerpoint/2010/main" val="678297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2" name="think-cell Slide" r:id="rId15" imgW="270" imgH="270" progId="TCLayout.ActiveDocument.1">
                  <p:embed/>
                </p:oleObj>
              </mc:Choice>
              <mc:Fallback>
                <p:oleObj name="think-cell Slide" r:id="rId15" imgW="270" imgH="270" progId="TCLayout.ActiveDocument.1">
                  <p:embed/>
                  <p:pic>
                    <p:nvPicPr>
                      <p:cNvPr id="6" name="Object 5" hidden="1"/>
                      <p:cNvPicPr/>
                      <p:nvPr/>
                    </p:nvPicPr>
                    <p:blipFill>
                      <a:blip r:embed="rId1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3868741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1EFD8-0A7B-44AE-BC7B-4868FDA83592}" type="datetimeFigureOut">
              <a:rPr lang="en-US" smtClean="0"/>
              <a:t>12/5/2016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46A10-5272-42DB-956B-2A12568BF81B}" type="slidenum">
              <a:rPr lang="en-US" smtClean="0"/>
              <a:t>‹#›</a:t>
            </a:fld>
            <a:endParaRPr lang="en-US"/>
          </a:p>
        </p:txBody>
      </p:sp>
    </p:spTree>
    <p:extLst>
      <p:ext uri="{BB962C8B-B14F-4D97-AF65-F5344CB8AC3E}">
        <p14:creationId xmlns:p14="http://schemas.microsoft.com/office/powerpoint/2010/main" val="26106508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39639450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0505692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1"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docs.powerbi.apiary.io/" TargetMode="Externa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notesSlide" Target="../notesSlides/notesSlide18.xml"/><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slideLayout" Target="../slideLayouts/slideLayout24.xml"/><Relationship Id="rId16" Type="http://schemas.openxmlformats.org/officeDocument/2006/relationships/image" Target="../media/image63.png"/><Relationship Id="rId1" Type="http://schemas.openxmlformats.org/officeDocument/2006/relationships/themeOverride" Target="../theme/themeOverride2.xml"/><Relationship Id="rId6" Type="http://schemas.openxmlformats.org/officeDocument/2006/relationships/image" Target="../media/image54.png"/><Relationship Id="rId11" Type="http://schemas.openxmlformats.org/officeDocument/2006/relationships/hyperlink" Target="https://powerbi.microsoft.com/en-us/industries/airline" TargetMode="External"/><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github.com/MSFTImagine/computerscience" TargetMode="External"/><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hyperlink" Target="https://powerbi.microsoft.com/en-us/blog/" TargetMode="External"/><Relationship Id="rId5" Type="http://schemas.openxmlformats.org/officeDocument/2006/relationships/hyperlink" Target="https://powerbi.microsoft.com/en-us/desktop/" TargetMode="External"/><Relationship Id="rId4" Type="http://schemas.openxmlformats.org/officeDocument/2006/relationships/hyperlink" Target="https://powerbi.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45650" y="2070551"/>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345650" y="4550226"/>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11" name="Freeform 8"/>
          <p:cNvSpPr>
            <a:spLocks noChangeAspect="1"/>
          </p:cNvSpPr>
          <p:nvPr/>
        </p:nvSpPr>
        <p:spPr bwMode="auto">
          <a:xfrm>
            <a:off x="8584496" y="206097"/>
            <a:ext cx="3406138" cy="360000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529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Build interactive dashboards from reports</a:t>
            </a:r>
            <a:br>
              <a:rPr lang="en-IN" dirty="0">
                <a:solidFill>
                  <a:schemeClr val="tx1"/>
                </a:solidFill>
              </a:rPr>
            </a:br>
            <a:endParaRPr lang="en-US" dirty="0"/>
          </a:p>
        </p:txBody>
      </p:sp>
      <p:sp>
        <p:nvSpPr>
          <p:cNvPr id="3" name="Text Placeholder 2"/>
          <p:cNvSpPr>
            <a:spLocks noGrp="1"/>
          </p:cNvSpPr>
          <p:nvPr>
            <p:ph type="body" sz="quarter" idx="10"/>
          </p:nvPr>
        </p:nvSpPr>
        <p:spPr>
          <a:xfrm>
            <a:off x="2974849" y="1002815"/>
            <a:ext cx="4828152" cy="4852370"/>
          </a:xfrm>
          <a:solidFill>
            <a:schemeClr val="bg1"/>
          </a:solidFill>
        </p:spPr>
        <p:txBody>
          <a:bodyPr vert="horz" wrap="square" lIns="182880" tIns="146304" rIns="182880" bIns="146304" rtlCol="0" anchor="ctr">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Different ways to build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import data from various data sources </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upload pre-existing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construct interactive reports from scratch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ln w="3175">
                  <a:noFill/>
                </a:ln>
                <a:solidFill>
                  <a:schemeClr val="tx1"/>
                </a:solidFill>
              </a:rPr>
              <a:t>Pin charts from reports to a dashboard with one click</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Edit your reports and dig deeper into your data by</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and removing fields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changing visualization types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creating new visualizations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 deleting visualizations and pages from the report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001" y="2509736"/>
            <a:ext cx="4114800" cy="1838528"/>
          </a:xfrm>
          <a:prstGeom prst="rect">
            <a:avLst/>
          </a:prstGeom>
          <a:ln w="3175">
            <a:solidFill>
              <a:schemeClr val="tx1"/>
            </a:solidFill>
          </a:ln>
          <a:effectLst>
            <a:outerShdw blurRad="50800" dist="38100" dir="2700000" algn="tl" rotWithShape="0">
              <a:prstClr val="black">
                <a:alpha val="40000"/>
              </a:prstClr>
            </a:outerShdw>
          </a:effectLst>
        </p:spPr>
      </p:pic>
      <p:grpSp>
        <p:nvGrpSpPr>
          <p:cNvPr id="38" name="Group 37"/>
          <p:cNvGrpSpPr/>
          <p:nvPr/>
        </p:nvGrpSpPr>
        <p:grpSpPr>
          <a:xfrm>
            <a:off x="-19660" y="0"/>
            <a:ext cx="2849058" cy="6857027"/>
            <a:chOff x="-19660" y="0"/>
            <a:chExt cx="2849058" cy="6857027"/>
          </a:xfrm>
        </p:grpSpPr>
        <p:sp>
          <p:nvSpPr>
            <p:cNvPr id="39"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 name="Group 379"/>
            <p:cNvGrpSpPr/>
            <p:nvPr/>
          </p:nvGrpSpPr>
          <p:grpSpPr>
            <a:xfrm>
              <a:off x="443539" y="4208857"/>
              <a:ext cx="124204" cy="16328"/>
              <a:chOff x="4125979" y="7622229"/>
              <a:chExt cx="555624" cy="73042"/>
            </a:xfrm>
            <a:solidFill>
              <a:srgbClr val="00BCF2"/>
            </a:solidFill>
          </p:grpSpPr>
          <p:sp>
            <p:nvSpPr>
              <p:cNvPr id="42"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TextBox 55"/>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87260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2099957"/>
            <a:ext cx="2706130" cy="240321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35799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597775" y="2933596"/>
            <a:ext cx="2514600" cy="349675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8238546" y="817350"/>
            <a:ext cx="3233058" cy="1804497"/>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bwMode="auto">
          <a:xfrm rot="20650887">
            <a:off x="9063921" y="1558593"/>
            <a:ext cx="2024743" cy="455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2">
                    <a:lumMod val="75000"/>
                  </a:schemeClr>
                </a:solidFill>
                <a:effectLst/>
                <a:uLnTx/>
                <a:uFillTx/>
                <a:ea typeface="Segoe UI" pitchFamily="34" charset="0"/>
                <a:cs typeface="Segoe UI" pitchFamily="34" charset="0"/>
              </a:rPr>
              <a:t>Report Pane</a:t>
            </a:r>
          </a:p>
        </p:txBody>
      </p:sp>
      <p:sp>
        <p:nvSpPr>
          <p:cNvPr id="2" name="Title 1"/>
          <p:cNvSpPr>
            <a:spLocks noGrp="1"/>
          </p:cNvSpPr>
          <p:nvPr>
            <p:ph type="title"/>
          </p:nvPr>
        </p:nvSpPr>
        <p:spPr/>
        <p:txBody>
          <a:bodyPr/>
          <a:lstStyle/>
          <a:p>
            <a:r>
              <a:rPr lang="en-US" dirty="0">
                <a:solidFill>
                  <a:schemeClr val="tx1"/>
                </a:solidFill>
              </a:rPr>
              <a:t>Create interactive reports from scratch </a:t>
            </a:r>
            <a:br>
              <a:rPr lang="en-US" dirty="0">
                <a:solidFill>
                  <a:schemeClr val="tx1"/>
                </a:solidFill>
              </a:rPr>
            </a:br>
            <a:endParaRPr lang="en-US" dirty="0"/>
          </a:p>
        </p:txBody>
      </p:sp>
      <p:sp>
        <p:nvSpPr>
          <p:cNvPr id="3" name="Text Placeholder 2"/>
          <p:cNvSpPr>
            <a:spLocks noGrp="1"/>
          </p:cNvSpPr>
          <p:nvPr>
            <p:ph type="body" sz="quarter" idx="10"/>
          </p:nvPr>
        </p:nvSpPr>
        <p:spPr>
          <a:xfrm>
            <a:off x="2974849" y="817350"/>
            <a:ext cx="4969616" cy="5712759"/>
          </a:xfrm>
        </p:spPr>
        <p:txBody>
          <a:bodyPr anchor="ctr"/>
          <a:lstStyle/>
          <a:p>
            <a:r>
              <a:rPr lang="en-US" sz="2000" dirty="0"/>
              <a:t>Create a report from scratch based on a dataset</a:t>
            </a:r>
          </a:p>
          <a:p>
            <a:r>
              <a:rPr lang="en-US" sz="2000" dirty="0"/>
              <a:t>Power BI will provide</a:t>
            </a:r>
          </a:p>
          <a:p>
            <a:pPr marL="457200" lvl="1" indent="-222250">
              <a:buFont typeface="Courier New" panose="02070309020205020404" pitchFamily="49" charset="0"/>
              <a:buChar char="o"/>
            </a:pPr>
            <a:r>
              <a:rPr lang="en-US" sz="1600" dirty="0"/>
              <a:t>report pane</a:t>
            </a:r>
          </a:p>
          <a:p>
            <a:pPr marL="457200" lvl="1" indent="-222250">
              <a:buFont typeface="Courier New" panose="02070309020205020404" pitchFamily="49" charset="0"/>
              <a:buChar char="o"/>
            </a:pPr>
            <a:r>
              <a:rPr lang="en-US" sz="1600" dirty="0"/>
              <a:t>visualization types</a:t>
            </a:r>
          </a:p>
          <a:p>
            <a:pPr marL="457200" lvl="1" indent="-222250">
              <a:buFont typeface="Courier New" panose="02070309020205020404" pitchFamily="49" charset="0"/>
              <a:buChar char="o"/>
            </a:pPr>
            <a:r>
              <a:rPr lang="en-US" sz="1600" dirty="0"/>
              <a:t>filters</a:t>
            </a:r>
          </a:p>
          <a:p>
            <a:pPr marL="457200" lvl="1" indent="-222250">
              <a:buFont typeface="Courier New" panose="02070309020205020404" pitchFamily="49" charset="0"/>
              <a:buChar char="o"/>
            </a:pPr>
            <a:r>
              <a:rPr lang="en-US" sz="1600" dirty="0"/>
              <a:t>format menus</a:t>
            </a:r>
          </a:p>
          <a:p>
            <a:pPr marL="457200" lvl="1" indent="-222250">
              <a:buFont typeface="Courier New" panose="02070309020205020404" pitchFamily="49" charset="0"/>
              <a:buChar char="o"/>
            </a:pPr>
            <a:r>
              <a:rPr lang="en-US" sz="1600" dirty="0"/>
              <a:t>datasets with fields and associated tables</a:t>
            </a:r>
          </a:p>
          <a:p>
            <a:r>
              <a:rPr lang="en-US" sz="2000" dirty="0"/>
              <a:t>You can select fields from different tables for visualizations</a:t>
            </a:r>
          </a:p>
          <a:p>
            <a:r>
              <a:rPr lang="en-US" sz="2000" dirty="0"/>
              <a:t>Select the desired visualization type, set axes, legend and values fields </a:t>
            </a:r>
          </a:p>
          <a:p>
            <a:r>
              <a:rPr lang="en-US" sz="2000" dirty="0"/>
              <a:t>Apply filters if needed</a:t>
            </a:r>
          </a:p>
          <a:p>
            <a:r>
              <a:rPr lang="en-US" sz="2000" dirty="0"/>
              <a:t>Select a title, set the color of background and data points, set legend on/off</a:t>
            </a:r>
          </a:p>
        </p:txBody>
      </p:sp>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Rectangle 55"/>
          <p:cNvSpPr/>
          <p:nvPr/>
        </p:nvSpPr>
        <p:spPr bwMode="auto">
          <a:xfrm>
            <a:off x="30397" y="3108019"/>
            <a:ext cx="2706130" cy="312312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p:cNvSpPr/>
          <p:nvPr/>
        </p:nvSpPr>
        <p:spPr bwMode="auto">
          <a:xfrm>
            <a:off x="34513" y="987483"/>
            <a:ext cx="2706130" cy="15439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6"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7"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8"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9"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0"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1" name="Rectangle 30"/>
          <p:cNvSpPr/>
          <p:nvPr/>
        </p:nvSpPr>
        <p:spPr bwMode="auto">
          <a:xfrm>
            <a:off x="-26443" y="695297"/>
            <a:ext cx="2706130" cy="134852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ectangle 31"/>
          <p:cNvSpPr/>
          <p:nvPr/>
        </p:nvSpPr>
        <p:spPr bwMode="auto">
          <a:xfrm>
            <a:off x="57854" y="2587545"/>
            <a:ext cx="2706130" cy="19156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93249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See data the way you want it</a:t>
            </a:r>
          </a:p>
        </p:txBody>
      </p:sp>
      <p:sp>
        <p:nvSpPr>
          <p:cNvPr id="5" name="Text Placeholder 4"/>
          <p:cNvSpPr>
            <a:spLocks noGrp="1"/>
          </p:cNvSpPr>
          <p:nvPr>
            <p:ph type="body" sz="quarter" idx="10"/>
          </p:nvPr>
        </p:nvSpPr>
        <p:spPr>
          <a:xfrm>
            <a:off x="2974849" y="915929"/>
            <a:ext cx="4969616" cy="3155516"/>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Visualize data in a variety of ways </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Growing number of visualization types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including donuts, basic area, waterfall, filled maps, tree maps, funnel, gauges combo charts and more</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Cross-filter across visualizations within a report to surface new insights</a:t>
            </a: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7807480" y="1014162"/>
            <a:ext cx="4297680" cy="3847360"/>
          </a:xfrm>
          <a:prstGeom prst="rect">
            <a:avLst/>
          </a:prstGeom>
        </p:spPr>
      </p:pic>
      <p:grpSp>
        <p:nvGrpSpPr>
          <p:cNvPr id="64" name="Group 63"/>
          <p:cNvGrpSpPr/>
          <p:nvPr/>
        </p:nvGrpSpPr>
        <p:grpSpPr>
          <a:xfrm>
            <a:off x="-19660" y="0"/>
            <a:ext cx="2849058" cy="6857027"/>
            <a:chOff x="-19660" y="0"/>
            <a:chExt cx="2849058" cy="6857027"/>
          </a:xfrm>
        </p:grpSpPr>
        <p:sp>
          <p:nvSpPr>
            <p:cNvPr id="65"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7" name="Group 379"/>
            <p:cNvGrpSpPr/>
            <p:nvPr/>
          </p:nvGrpSpPr>
          <p:grpSpPr>
            <a:xfrm>
              <a:off x="443539" y="4208857"/>
              <a:ext cx="124204" cy="16328"/>
              <a:chOff x="4125979" y="7622229"/>
              <a:chExt cx="555624" cy="73042"/>
            </a:xfrm>
            <a:solidFill>
              <a:srgbClr val="00BCF2"/>
            </a:solidFill>
          </p:grpSpPr>
          <p:sp>
            <p:nvSpPr>
              <p:cNvPr id="6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6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82" name="TextBox 81"/>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86109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164067"/>
            <a:ext cx="2706130" cy="133910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8519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visualizations</a:t>
            </a:r>
          </a:p>
        </p:txBody>
      </p:sp>
      <p:sp>
        <p:nvSpPr>
          <p:cNvPr id="5" name="Text Placeholder 4"/>
          <p:cNvSpPr>
            <a:spLocks noGrp="1"/>
          </p:cNvSpPr>
          <p:nvPr>
            <p:ph type="body" sz="quarter" idx="10"/>
          </p:nvPr>
        </p:nvSpPr>
        <p:spPr>
          <a:xfrm>
            <a:off x="2974849" y="915928"/>
            <a:ext cx="5069400" cy="5614181"/>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Developers can add custom visuals into Power BI for use in dashboard, reports and content packs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Microsoft has published the code for all Power BI visualizations to GitHub</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The visualization framework, the test suite and tooling is provided to help the community build high quality custom visuals for Power BI</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For more information see </a:t>
            </a:r>
            <a:r>
              <a:rPr lang="en-US" sz="1800" dirty="0">
                <a:solidFill>
                  <a:schemeClr val="tx1"/>
                </a:solidFill>
                <a:ea typeface="Calibri" panose="020F0502020204030204" pitchFamily="34" charset="0"/>
                <a:cs typeface="Times New Roman" panose="02020603050405020304" pitchFamily="18" charset="0"/>
              </a:rPr>
              <a:t>http://</a:t>
            </a:r>
            <a:r>
              <a:rPr lang="en-US" sz="1800" dirty="0"/>
              <a:t>powerbi.Microsoft.com/custom-visuals</a:t>
            </a:r>
            <a:endParaRPr lang="en-US" sz="1800" dirty="0">
              <a:solidFill>
                <a:schemeClr val="tx1"/>
              </a:solidFill>
              <a:ea typeface="Calibri" panose="020F0502020204030204" pitchFamily="34" charset="0"/>
              <a:cs typeface="Times New Roman" panose="02020603050405020304" pitchFamily="18" charset="0"/>
            </a:endParaRP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19" name="Picture 18"/>
          <p:cNvPicPr>
            <a:picLocks noChangeAspect="1"/>
          </p:cNvPicPr>
          <p:nvPr/>
        </p:nvPicPr>
        <p:blipFill>
          <a:blip r:embed="rId3"/>
          <a:stretch>
            <a:fillRect/>
          </a:stretch>
        </p:blipFill>
        <p:spPr>
          <a:xfrm>
            <a:off x="8318855" y="1138673"/>
            <a:ext cx="3291840" cy="2903541"/>
          </a:xfrm>
          <a:prstGeom prst="rect">
            <a:avLst/>
          </a:prstGeom>
          <a:ln>
            <a:noFill/>
          </a:ln>
          <a:effectLst>
            <a:outerShdw blurRad="292100" dist="139700" dir="2700000" algn="tl" rotWithShape="0">
              <a:srgbClr val="333333">
                <a:alpha val="65000"/>
              </a:srgbClr>
            </a:outerShdw>
          </a:effectLst>
        </p:spPr>
      </p:pic>
      <p:grpSp>
        <p:nvGrpSpPr>
          <p:cNvPr id="51" name="Group 50"/>
          <p:cNvGrpSpPr/>
          <p:nvPr/>
        </p:nvGrpSpPr>
        <p:grpSpPr>
          <a:xfrm>
            <a:off x="-19660" y="0"/>
            <a:ext cx="2849058" cy="6857027"/>
            <a:chOff x="-19660" y="0"/>
            <a:chExt cx="2849058" cy="6857027"/>
          </a:xfrm>
        </p:grpSpPr>
        <p:sp>
          <p:nvSpPr>
            <p:cNvPr id="5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4" name="Group 379"/>
            <p:cNvGrpSpPr/>
            <p:nvPr/>
          </p:nvGrpSpPr>
          <p:grpSpPr>
            <a:xfrm>
              <a:off x="443539" y="4208857"/>
              <a:ext cx="124204" cy="16328"/>
              <a:chOff x="4125979" y="7622229"/>
              <a:chExt cx="555624" cy="73042"/>
            </a:xfrm>
            <a:solidFill>
              <a:srgbClr val="00BCF2"/>
            </a:solidFill>
          </p:grpSpPr>
          <p:sp>
            <p:nvSpPr>
              <p:cNvPr id="5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6"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9" name="TextBox 68"/>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79930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007335"/>
            <a:ext cx="2706130" cy="14958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0242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Stay connected from any device</a:t>
            </a:r>
            <a:endParaRPr lang="en-US" dirty="0"/>
          </a:p>
        </p:txBody>
      </p:sp>
      <p:sp>
        <p:nvSpPr>
          <p:cNvPr id="5" name="Text Placeholder 4"/>
          <p:cNvSpPr>
            <a:spLocks noGrp="1"/>
          </p:cNvSpPr>
          <p:nvPr>
            <p:ph type="body" sz="quarter" idx="10"/>
          </p:nvPr>
        </p:nvSpPr>
        <p:spPr/>
        <p:txBody>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Access dashboards using native mobile apps for Windows, iOS and Android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favorites for important visualizations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Zoom in and out of a visualization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Annotate visualization and share snapshot with others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Configure alerts to get notifications on critical business KPIs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For more details go to </a:t>
            </a:r>
            <a:r>
              <a:rPr lang="en-US" sz="1600" dirty="0">
                <a:solidFill>
                  <a:schemeClr val="tx1"/>
                </a:solidFill>
                <a:ea typeface="Calibri" panose="020F0502020204030204" pitchFamily="34" charset="0"/>
                <a:cs typeface="Times New Roman" panose="02020603050405020304" pitchFamily="18" charset="0"/>
              </a:rPr>
              <a:t>https://powerbi.microsoft.com/mobile</a:t>
            </a:r>
            <a:endParaRPr lang="en-US" sz="2000" dirty="0">
              <a:solidFill>
                <a:schemeClr val="tx1"/>
              </a:solidFill>
              <a:ea typeface="Calibri" panose="020F0502020204030204" pitchFamily="34" charset="0"/>
              <a:cs typeface="Times New Roman" panose="02020603050405020304" pitchFamily="18" charset="0"/>
            </a:endParaRPr>
          </a:p>
        </p:txBody>
      </p:sp>
      <p:pic>
        <p:nvPicPr>
          <p:cNvPr id="3"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grpSp>
        <p:nvGrpSpPr>
          <p:cNvPr id="47" name="Group 46"/>
          <p:cNvGrpSpPr/>
          <p:nvPr/>
        </p:nvGrpSpPr>
        <p:grpSpPr>
          <a:xfrm>
            <a:off x="-19660" y="0"/>
            <a:ext cx="2849058" cy="6857027"/>
            <a:chOff x="-19660" y="0"/>
            <a:chExt cx="2849058" cy="6857027"/>
          </a:xfrm>
        </p:grpSpPr>
        <p:sp>
          <p:nvSpPr>
            <p:cNvPr id="48"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0" name="Group 379"/>
            <p:cNvGrpSpPr/>
            <p:nvPr/>
          </p:nvGrpSpPr>
          <p:grpSpPr>
            <a:xfrm>
              <a:off x="443539" y="4208857"/>
              <a:ext cx="124204" cy="16328"/>
              <a:chOff x="4125979" y="7622229"/>
              <a:chExt cx="555624" cy="73042"/>
            </a:xfrm>
            <a:solidFill>
              <a:srgbClr val="00BCF2"/>
            </a:solidFill>
          </p:grpSpPr>
          <p:sp>
            <p:nvSpPr>
              <p:cNvPr id="5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5" name="TextBox 64"/>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231203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593643"/>
            <a:ext cx="2706130" cy="90953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6959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Ask questions of your data</a:t>
            </a:r>
            <a:br>
              <a:rPr lang="en-IN" dirty="0">
                <a:solidFill>
                  <a:schemeClr val="tx1"/>
                </a:solidFill>
              </a:rPr>
            </a:br>
            <a:endParaRPr lang="en-US" dirty="0"/>
          </a:p>
        </p:txBody>
      </p:sp>
      <p:sp>
        <p:nvSpPr>
          <p:cNvPr id="5" name="Text Placeholder 4"/>
          <p:cNvSpPr>
            <a:spLocks noGrp="1"/>
          </p:cNvSpPr>
          <p:nvPr>
            <p:ph type="body" sz="quarter" idx="10"/>
          </p:nvPr>
        </p:nvSpPr>
        <p:spPr>
          <a:xfrm>
            <a:off x="2974849" y="915928"/>
            <a:ext cx="4488632" cy="5614181"/>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Type questions in plain language – </a:t>
            </a:r>
            <a:br>
              <a:rPr lang="en-US" sz="2000" dirty="0">
                <a:solidFill>
                  <a:schemeClr val="tx1"/>
                </a:solidFill>
                <a:ea typeface="Calibri" panose="020F0502020204030204" pitchFamily="34" charset="0"/>
                <a:cs typeface="Times New Roman" panose="02020603050405020304" pitchFamily="18" charset="0"/>
              </a:rPr>
            </a:br>
            <a:r>
              <a:rPr lang="en-US" sz="2000" dirty="0">
                <a:solidFill>
                  <a:schemeClr val="tx1"/>
                </a:solidFill>
                <a:ea typeface="Calibri" panose="020F0502020204030204" pitchFamily="34" charset="0"/>
                <a:cs typeface="Times New Roman" panose="02020603050405020304" pitchFamily="18" charset="0"/>
              </a:rPr>
              <a:t>Power BI Q&amp;A will provide the answers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Q&amp;A intelligently filters, sorts, aggregates, groups and displays data based on the key words in the question</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Pin the answers to your dashboard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up data models with natural key phrasing to enable the best results</a:t>
            </a:r>
          </a:p>
        </p:txBody>
      </p:sp>
      <p:pic>
        <p:nvPicPr>
          <p:cNvPr id="3" name="Picture 2"/>
          <p:cNvPicPr>
            <a:picLocks noChangeAspect="1"/>
          </p:cNvPicPr>
          <p:nvPr/>
        </p:nvPicPr>
        <p:blipFill>
          <a:blip r:embed="rId3"/>
          <a:stretch>
            <a:fillRect/>
          </a:stretch>
        </p:blipFill>
        <p:spPr>
          <a:xfrm>
            <a:off x="7608932" y="2109671"/>
            <a:ext cx="4206240" cy="2055289"/>
          </a:xfrm>
          <a:prstGeom prst="rect">
            <a:avLst/>
          </a:prstGeom>
          <a:ln w="3175">
            <a:solidFill>
              <a:schemeClr val="tx1"/>
            </a:solidFill>
          </a:ln>
          <a:effectLst>
            <a:outerShdw blurRad="50800" dist="38100" dir="2700000" algn="tl" rotWithShape="0">
              <a:prstClr val="black">
                <a:alpha val="40000"/>
              </a:prstClr>
            </a:outerShdw>
          </a:effectLst>
        </p:spPr>
      </p:pic>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47"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4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5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5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5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54"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57" name="Rectangle 56"/>
          <p:cNvSpPr/>
          <p:nvPr/>
        </p:nvSpPr>
        <p:spPr bwMode="auto">
          <a:xfrm>
            <a:off x="-26443" y="695297"/>
            <a:ext cx="2706130" cy="300082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Tree>
    <p:extLst>
      <p:ext uri="{BB962C8B-B14F-4D97-AF65-F5344CB8AC3E}">
        <p14:creationId xmlns:p14="http://schemas.microsoft.com/office/powerpoint/2010/main" val="239326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PowerBI.com</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2925111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Desktop</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6001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060" y="0"/>
            <a:ext cx="9342940" cy="1280656"/>
          </a:xfrm>
          <a:solidFill>
            <a:schemeClr val="bg1"/>
          </a:solidFill>
        </p:spPr>
        <p:txBody>
          <a:bodyPr/>
          <a:lstStyle/>
          <a:p>
            <a:r>
              <a:rPr lang="en-US" sz="3600" dirty="0">
                <a:solidFill>
                  <a:schemeClr val="tx1"/>
                </a:solidFill>
              </a:rPr>
              <a:t>Prepare, Explore, Report and Collaborate </a:t>
            </a:r>
            <a:br>
              <a:rPr lang="en-US" sz="3600" dirty="0">
                <a:solidFill>
                  <a:schemeClr val="tx1"/>
                </a:solidFill>
              </a:rPr>
            </a:br>
            <a:r>
              <a:rPr lang="en-US" sz="3600" dirty="0">
                <a:solidFill>
                  <a:schemeClr val="tx1"/>
                </a:solidFill>
              </a:rPr>
              <a:t>with Power BI Desktop</a:t>
            </a:r>
          </a:p>
        </p:txBody>
      </p:sp>
      <p:sp>
        <p:nvSpPr>
          <p:cNvPr id="24" name="Rectangle 23"/>
          <p:cNvSpPr/>
          <p:nvPr/>
        </p:nvSpPr>
        <p:spPr>
          <a:xfrm>
            <a:off x="2998839" y="6071163"/>
            <a:ext cx="896131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rPr>
              <a:t>Available as a free, downloadable desktop companion to the Power BI service,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rPr>
              <a:t>Power BI Desktop is a visual data exploration and reporting tool</a:t>
            </a:r>
            <a:endParaRPr kumimoji="0" lang="en-US" sz="1600" b="0" i="1" u="none" strike="noStrike" kern="0" cap="none" spc="0" normalizeH="0" baseline="0" noProof="0" dirty="0">
              <a:ln>
                <a:noFill/>
              </a:ln>
              <a:solidFill>
                <a:srgbClr val="000000"/>
              </a:solidFill>
              <a:effectLst/>
              <a:uLnTx/>
              <a:uFillTx/>
            </a:endParaRPr>
          </a:p>
        </p:txBody>
      </p:sp>
      <p:sp>
        <p:nvSpPr>
          <p:cNvPr id="41" name="Rectangle 4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Share &amp;</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collaborate </a:t>
            </a:r>
          </a:p>
        </p:txBody>
      </p:sp>
      <p:grpSp>
        <p:nvGrpSpPr>
          <p:cNvPr id="49" name="Group 38"/>
          <p:cNvGrpSpPr>
            <a:grpSpLocks noChangeAspect="1"/>
          </p:cNvGrpSpPr>
          <p:nvPr/>
        </p:nvGrpSpPr>
        <p:grpSpPr>
          <a:xfrm>
            <a:off x="676996" y="3930692"/>
            <a:ext cx="383905" cy="351536"/>
            <a:chOff x="4363684" y="5330386"/>
            <a:chExt cx="1409956" cy="1291077"/>
          </a:xfrm>
          <a:solidFill>
            <a:srgbClr val="217346"/>
          </a:solidFill>
        </p:grpSpPr>
        <p:sp>
          <p:nvSpPr>
            <p:cNvPr id="78"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79"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sp>
        <p:nvSpPr>
          <p:cNvPr id="50"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3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grpSp>
        <p:nvGrpSpPr>
          <p:cNvPr id="11" name="Group 10"/>
          <p:cNvGrpSpPr/>
          <p:nvPr/>
        </p:nvGrpSpPr>
        <p:grpSpPr>
          <a:xfrm>
            <a:off x="1264851" y="3482890"/>
            <a:ext cx="292254" cy="354906"/>
            <a:chOff x="1296521" y="3253388"/>
            <a:chExt cx="292254" cy="354906"/>
          </a:xfrm>
          <a:solidFill>
            <a:srgbClr val="F2C812"/>
          </a:solidFill>
        </p:grpSpPr>
        <p:sp>
          <p:nvSpPr>
            <p:cNvPr id="59" name="Isosceles Triangle 5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Isosceles Triangle 6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Isosceles Triangle 6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4" name="Group 63"/>
          <p:cNvGrpSpPr/>
          <p:nvPr/>
        </p:nvGrpSpPr>
        <p:grpSpPr>
          <a:xfrm rot="15940603">
            <a:off x="1334576" y="2204404"/>
            <a:ext cx="292254" cy="354906"/>
            <a:chOff x="1296521" y="3253388"/>
            <a:chExt cx="292254" cy="354906"/>
          </a:xfrm>
          <a:solidFill>
            <a:srgbClr val="F2C812"/>
          </a:solidFill>
        </p:grpSpPr>
        <p:sp>
          <p:nvSpPr>
            <p:cNvPr id="65" name="Isosceles Triangle 6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Isosceles Triangle 6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Isosceles Triangle 6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0" name="Group 69"/>
          <p:cNvGrpSpPr/>
          <p:nvPr/>
        </p:nvGrpSpPr>
        <p:grpSpPr>
          <a:xfrm rot="16043978">
            <a:off x="1317220" y="4717577"/>
            <a:ext cx="292254" cy="354906"/>
            <a:chOff x="1296521" y="3253388"/>
            <a:chExt cx="292254" cy="354906"/>
          </a:xfrm>
          <a:solidFill>
            <a:srgbClr val="F2C812"/>
          </a:solidFill>
        </p:grpSpPr>
        <p:sp>
          <p:nvSpPr>
            <p:cNvPr id="82" name="Isosceles Triangle 8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Isosceles Triangle 8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5" name="Isosceles Triangle 8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6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sp>
        <p:nvSpPr>
          <p:cNvPr id="7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4" name="Rectangle 3"/>
          <p:cNvSpPr/>
          <p:nvPr/>
        </p:nvSpPr>
        <p:spPr>
          <a:xfrm>
            <a:off x="1600398" y="2677430"/>
            <a:ext cx="820353" cy="30777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Explore</a:t>
            </a:r>
            <a:endParaRPr kumimoji="0" lang="en-US" sz="1600" b="0" i="0" u="none" strike="noStrike" kern="0" cap="none" spc="0" normalizeH="0" baseline="0" noProof="0" dirty="0">
              <a:ln>
                <a:noFill/>
              </a:ln>
              <a:solidFill>
                <a:srgbClr val="000000"/>
              </a:solidFill>
              <a:effectLst/>
              <a:uLnTx/>
              <a:uFillTx/>
            </a:endParaRPr>
          </a:p>
        </p:txBody>
      </p:sp>
      <p:sp>
        <p:nvSpPr>
          <p:cNvPr id="52" name="Rectangle 51"/>
          <p:cNvSpPr/>
          <p:nvPr/>
        </p:nvSpPr>
        <p:spPr>
          <a:xfrm>
            <a:off x="509174" y="1475232"/>
            <a:ext cx="83875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Prepare</a:t>
            </a:r>
            <a:endParaRPr kumimoji="0" lang="en-US" sz="1400" b="0" i="0" u="none" strike="noStrike" kern="0" cap="none" spc="0" normalizeH="0" baseline="0" noProof="0" dirty="0">
              <a:ln>
                <a:noFill/>
              </a:ln>
              <a:solidFill>
                <a:srgbClr val="000000"/>
              </a:solidFill>
              <a:effectLst/>
              <a:uLnTx/>
              <a:uFillTx/>
            </a:endParaRPr>
          </a:p>
        </p:txBody>
      </p:sp>
      <p:sp>
        <p:nvSpPr>
          <p:cNvPr id="53" name="Freeform 52"/>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sp>
        <p:nvSpPr>
          <p:cNvPr id="54" name="Freeform 53"/>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56" name="Freeform 55"/>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028" y="1356776"/>
            <a:ext cx="4114800" cy="2175394"/>
          </a:xfrm>
          <a:prstGeom prst="rect">
            <a:avLst/>
          </a:prstGeom>
          <a:ln>
            <a:noFill/>
          </a:ln>
          <a:effectLst>
            <a:outerShdw blurRad="50800" dist="38100" dir="2700000" algn="tl" rotWithShape="0">
              <a:prstClr val="black">
                <a:alpha val="40000"/>
              </a:prstClr>
            </a:outerShdw>
          </a:effectLst>
        </p:spPr>
      </p:pic>
      <p:sp>
        <p:nvSpPr>
          <p:cNvPr id="33" name="TextBox 32"/>
          <p:cNvSpPr txBox="1"/>
          <p:nvPr/>
        </p:nvSpPr>
        <p:spPr>
          <a:xfrm>
            <a:off x="-73335" y="5097"/>
            <a:ext cx="2989192"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Desktop</a:t>
            </a:r>
          </a:p>
        </p:txBody>
      </p:sp>
      <p:pic>
        <p:nvPicPr>
          <p:cNvPr id="37" name="UserFlows_v10_3.0_Diagram View.png"/>
          <p:cNvPicPr>
            <a:picLocks noChangeAspect="1"/>
          </p:cNvPicPr>
          <p:nvPr/>
        </p:nvPicPr>
        <p:blipFill>
          <a:blip r:embed="rId4">
            <a:extLst/>
          </a:blip>
          <a:stretch>
            <a:fillRect/>
          </a:stretch>
        </p:blipFill>
        <p:spPr>
          <a:xfrm>
            <a:off x="7725877" y="1321568"/>
            <a:ext cx="3929959" cy="2210602"/>
          </a:xfrm>
          <a:prstGeom prst="rect">
            <a:avLst/>
          </a:prstGeom>
          <a:ln>
            <a:noFill/>
          </a:ln>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5"/>
          <a:stretch>
            <a:fillRect/>
          </a:stretch>
        </p:blipFill>
        <p:spPr>
          <a:xfrm>
            <a:off x="5463130" y="3748837"/>
            <a:ext cx="4114800" cy="214340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687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Desktop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955529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971" y="1146029"/>
            <a:ext cx="7034029" cy="5711485"/>
          </a:xfrm>
          <a:prstGeom prst="rect">
            <a:avLst/>
          </a:prstGeom>
        </p:spPr>
      </p:pic>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17</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475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REST APIs</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7405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88653" y="1540925"/>
            <a:ext cx="5486400" cy="3058590"/>
          </a:xfrm>
          <a:prstGeom prst="rect">
            <a:avLst/>
          </a:prstGeom>
        </p:spPr>
      </p:pic>
      <p:grpSp>
        <p:nvGrpSpPr>
          <p:cNvPr id="10" name="Group 9"/>
          <p:cNvGrpSpPr/>
          <p:nvPr/>
        </p:nvGrpSpPr>
        <p:grpSpPr>
          <a:xfrm>
            <a:off x="3339258" y="3554640"/>
            <a:ext cx="1078282" cy="1191995"/>
            <a:chOff x="3186958" y="3107652"/>
            <a:chExt cx="1328157" cy="1191995"/>
          </a:xfrm>
        </p:grpSpPr>
        <p:sp>
          <p:nvSpPr>
            <p:cNvPr id="244" name="Rectangle 243"/>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Push data</a:t>
              </a:r>
            </a:p>
          </p:txBody>
        </p:sp>
        <p:sp>
          <p:nvSpPr>
            <p:cNvPr id="253" name="Rectangle 252"/>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Push data directly from an application into Power BI </a:t>
              </a:r>
            </a:p>
          </p:txBody>
        </p:sp>
      </p:grpSp>
      <p:grpSp>
        <p:nvGrpSpPr>
          <p:cNvPr id="12" name="Group 11"/>
          <p:cNvGrpSpPr/>
          <p:nvPr/>
        </p:nvGrpSpPr>
        <p:grpSpPr>
          <a:xfrm>
            <a:off x="10699910" y="2998603"/>
            <a:ext cx="1156087" cy="1200178"/>
            <a:chOff x="10930691" y="3448641"/>
            <a:chExt cx="1020359" cy="1200178"/>
          </a:xfrm>
        </p:grpSpPr>
        <p:sp>
          <p:nvSpPr>
            <p:cNvPr id="237" name="Rectangle 236"/>
            <p:cNvSpPr/>
            <p:nvPr/>
          </p:nvSpPr>
          <p:spPr bwMode="auto">
            <a:xfrm>
              <a:off x="10930691" y="3448641"/>
              <a:ext cx="1012672" cy="457200"/>
            </a:xfrm>
            <a:prstGeom prst="rect">
              <a:avLst/>
            </a:prstGeom>
            <a:solidFill>
              <a:srgbClr val="F2C812"/>
            </a:solidFill>
            <a:ln w="9525" cap="flat" cmpd="sng" algn="ctr">
              <a:solidFill>
                <a:srgbClr val="EDC30D"/>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Integration</a:t>
              </a:r>
            </a:p>
          </p:txBody>
        </p:sp>
        <p:sp>
          <p:nvSpPr>
            <p:cNvPr id="460" name="Rectangle 459"/>
            <p:cNvSpPr/>
            <p:nvPr/>
          </p:nvSpPr>
          <p:spPr bwMode="auto">
            <a:xfrm>
              <a:off x="10938378" y="3911040"/>
              <a:ext cx="1012672" cy="7377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Add Power BI to existing application workflows</a:t>
              </a:r>
            </a:p>
          </p:txBody>
        </p:sp>
      </p:grpSp>
      <p:grpSp>
        <p:nvGrpSpPr>
          <p:cNvPr id="13" name="Group 12"/>
          <p:cNvGrpSpPr/>
          <p:nvPr/>
        </p:nvGrpSpPr>
        <p:grpSpPr>
          <a:xfrm>
            <a:off x="6277611" y="5243723"/>
            <a:ext cx="4479525" cy="548640"/>
            <a:chOff x="5676992" y="6441234"/>
            <a:chExt cx="4479525" cy="548640"/>
          </a:xfrm>
        </p:grpSpPr>
        <p:sp>
          <p:nvSpPr>
            <p:cNvPr id="461" name="Rectangle 460"/>
            <p:cNvSpPr/>
            <p:nvPr/>
          </p:nvSpPr>
          <p:spPr bwMode="auto">
            <a:xfrm>
              <a:off x="6499952" y="6441234"/>
              <a:ext cx="3656565"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Enable real-time content management and monitoring so users can uncover the latest insights from device, sensor and application data</a:t>
              </a:r>
            </a:p>
          </p:txBody>
        </p:sp>
        <p:sp>
          <p:nvSpPr>
            <p:cNvPr id="236" name="Rectangle 235"/>
            <p:cNvSpPr/>
            <p:nvPr/>
          </p:nvSpPr>
          <p:spPr bwMode="auto">
            <a:xfrm>
              <a:off x="5676992" y="6441234"/>
              <a:ext cx="822960" cy="54864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Real-time</a:t>
              </a:r>
            </a:p>
          </p:txBody>
        </p:sp>
      </p:grpSp>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319" name="Rectangle 318"/>
          <p:cNvSpPr/>
          <p:nvPr/>
        </p:nvSpPr>
        <p:spPr bwMode="auto">
          <a:xfrm>
            <a:off x="4686183" y="1411619"/>
            <a:ext cx="5783865" cy="3416247"/>
          </a:xfrm>
          <a:prstGeom prst="rect">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Isosceles Triangle 250"/>
          <p:cNvSpPr/>
          <p:nvPr/>
        </p:nvSpPr>
        <p:spPr bwMode="auto">
          <a:xfrm rot="10800000" flipV="1">
            <a:off x="6274796" y="4229291"/>
            <a:ext cx="4479525" cy="983921"/>
          </a:xfrm>
          <a:prstGeom prst="triangle">
            <a:avLst>
              <a:gd name="adj" fmla="val 71445"/>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2" name="Isosceles Triangle 251"/>
          <p:cNvSpPr/>
          <p:nvPr/>
        </p:nvSpPr>
        <p:spPr bwMode="auto">
          <a:xfrm rot="16200000" flipH="1">
            <a:off x="9889267" y="3393311"/>
            <a:ext cx="1200178" cy="386698"/>
          </a:xfrm>
          <a:prstGeom prst="triangle">
            <a:avLst>
              <a:gd name="adj" fmla="val 38397"/>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3" name="Isosceles Triangle 372"/>
          <p:cNvSpPr/>
          <p:nvPr/>
        </p:nvSpPr>
        <p:spPr bwMode="auto">
          <a:xfrm rot="5400000">
            <a:off x="4006866" y="3982573"/>
            <a:ext cx="1192608" cy="335522"/>
          </a:xfrm>
          <a:prstGeom prst="triangle">
            <a:avLst>
              <a:gd name="adj" fmla="val 41074"/>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Develop exactly what your organization needs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grpSp>
        <p:nvGrpSpPr>
          <p:cNvPr id="48" name="Group 47"/>
          <p:cNvGrpSpPr/>
          <p:nvPr/>
        </p:nvGrpSpPr>
        <p:grpSpPr>
          <a:xfrm>
            <a:off x="3462703" y="2056253"/>
            <a:ext cx="1078282" cy="1191995"/>
            <a:chOff x="3186958" y="3107652"/>
            <a:chExt cx="1328157" cy="1191995"/>
          </a:xfrm>
        </p:grpSpPr>
        <p:sp>
          <p:nvSpPr>
            <p:cNvPr id="49" name="Rectangle 48"/>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Visuals</a:t>
              </a:r>
            </a:p>
          </p:txBody>
        </p:sp>
        <p:sp>
          <p:nvSpPr>
            <p:cNvPr id="50" name="Rectangle 49"/>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Create your own custom visuals for Power BI</a:t>
              </a:r>
            </a:p>
          </p:txBody>
        </p:sp>
      </p:grpSp>
      <p:sp>
        <p:nvSpPr>
          <p:cNvPr id="51" name="Isosceles Triangle 50"/>
          <p:cNvSpPr/>
          <p:nvPr/>
        </p:nvSpPr>
        <p:spPr bwMode="auto">
          <a:xfrm rot="5400000">
            <a:off x="4130311" y="2484186"/>
            <a:ext cx="1192608" cy="335522"/>
          </a:xfrm>
          <a:prstGeom prst="triangle">
            <a:avLst>
              <a:gd name="adj" fmla="val 90911"/>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spTree>
    <p:extLst>
      <p:ext uri="{BB962C8B-B14F-4D97-AF65-F5344CB8AC3E}">
        <p14:creationId xmlns:p14="http://schemas.microsoft.com/office/powerpoint/2010/main" val="210853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3"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lang="en-US" sz="3600" kern="0" dirty="0"/>
              <a:t>Test the Power BI REST APIs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pic>
        <p:nvPicPr>
          <p:cNvPr id="3" name="Picture 2"/>
          <p:cNvPicPr>
            <a:picLocks noChangeAspect="1"/>
          </p:cNvPicPr>
          <p:nvPr/>
        </p:nvPicPr>
        <p:blipFill>
          <a:blip r:embed="rId4"/>
          <a:stretch>
            <a:fillRect/>
          </a:stretch>
        </p:blipFill>
        <p:spPr>
          <a:xfrm>
            <a:off x="3362205" y="1123516"/>
            <a:ext cx="8344282" cy="4879087"/>
          </a:xfrm>
          <a:prstGeom prst="rect">
            <a:avLst/>
          </a:prstGeom>
          <a:effectLst>
            <a:outerShdw blurRad="50800" dist="38100" dir="2700000" algn="tl" rotWithShape="0">
              <a:prstClr val="black">
                <a:alpha val="40000"/>
              </a:prstClr>
            </a:outerShdw>
          </a:effectLst>
        </p:spPr>
      </p:pic>
      <p:sp>
        <p:nvSpPr>
          <p:cNvPr id="4" name="Rectangle 3"/>
          <p:cNvSpPr/>
          <p:nvPr/>
        </p:nvSpPr>
        <p:spPr>
          <a:xfrm>
            <a:off x="3296733" y="6067973"/>
            <a:ext cx="5073034" cy="523220"/>
          </a:xfrm>
          <a:prstGeom prst="rect">
            <a:avLst/>
          </a:prstGeom>
        </p:spPr>
        <p:txBody>
          <a:bodyPr wrap="square">
            <a:spAutoFit/>
          </a:bodyPr>
          <a:lstStyle/>
          <a:p>
            <a:r>
              <a:rPr lang="en-GB" sz="2800" dirty="0">
                <a:hlinkClick r:id="rId5"/>
              </a:rPr>
              <a:t>http://docs.powerbi.apiary.io/</a:t>
            </a:r>
            <a:r>
              <a:rPr lang="en-GB" sz="2800" dirty="0"/>
              <a:t>  </a:t>
            </a:r>
          </a:p>
        </p:txBody>
      </p:sp>
    </p:spTree>
    <p:extLst>
      <p:ext uri="{BB962C8B-B14F-4D97-AF65-F5344CB8AC3E}">
        <p14:creationId xmlns:p14="http://schemas.microsoft.com/office/powerpoint/2010/main" val="23363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5311" y="1181040"/>
            <a:ext cx="11655078" cy="5414682"/>
            <a:chOff x="263777" y="738729"/>
            <a:chExt cx="11655078" cy="5414682"/>
          </a:xfrm>
        </p:grpSpPr>
        <p:sp>
          <p:nvSpPr>
            <p:cNvPr id="5" name="Rectangle 4"/>
            <p:cNvSpPr/>
            <p:nvPr/>
          </p:nvSpPr>
          <p:spPr bwMode="auto">
            <a:xfrm>
              <a:off x="263777"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6" name="Rectangle 5"/>
            <p:cNvSpPr/>
            <p:nvPr/>
          </p:nvSpPr>
          <p:spPr bwMode="auto">
            <a:xfrm>
              <a:off x="2236222"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 name="Rectangle 6"/>
            <p:cNvSpPr/>
            <p:nvPr/>
          </p:nvSpPr>
          <p:spPr bwMode="auto">
            <a:xfrm>
              <a:off x="420866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 name="Rectangle 7"/>
            <p:cNvSpPr/>
            <p:nvPr/>
          </p:nvSpPr>
          <p:spPr bwMode="auto">
            <a:xfrm>
              <a:off x="6181113"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 name="Rectangle 8"/>
            <p:cNvSpPr/>
            <p:nvPr/>
          </p:nvSpPr>
          <p:spPr bwMode="auto">
            <a:xfrm>
              <a:off x="815355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0" name="Rectangle 9"/>
            <p:cNvSpPr/>
            <p:nvPr/>
          </p:nvSpPr>
          <p:spPr bwMode="auto">
            <a:xfrm>
              <a:off x="10126005" y="1389995"/>
              <a:ext cx="1792850" cy="4725727"/>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1" name="Oval 10"/>
            <p:cNvSpPr/>
            <p:nvPr/>
          </p:nvSpPr>
          <p:spPr bwMode="auto">
            <a:xfrm>
              <a:off x="2415237" y="1638267"/>
              <a:ext cx="7352158" cy="4293518"/>
            </a:xfrm>
            <a:prstGeom prst="ellipse">
              <a:avLst/>
            </a:prstGeom>
            <a:solidFill>
              <a:srgbClr val="EDC30D">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2" name="Freeform 9"/>
            <p:cNvSpPr>
              <a:spLocks/>
            </p:cNvSpPr>
            <p:nvPr/>
          </p:nvSpPr>
          <p:spPr bwMode="auto">
            <a:xfrm>
              <a:off x="4624510" y="3259923"/>
              <a:ext cx="3991891" cy="1641890"/>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3" name="Freeform 13"/>
            <p:cNvSpPr>
              <a:spLocks/>
            </p:cNvSpPr>
            <p:nvPr/>
          </p:nvSpPr>
          <p:spPr bwMode="auto">
            <a:xfrm>
              <a:off x="5415107" y="2260783"/>
              <a:ext cx="1518942" cy="81861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4" name="Freeform 17"/>
            <p:cNvSpPr>
              <a:spLocks/>
            </p:cNvSpPr>
            <p:nvPr/>
          </p:nvSpPr>
          <p:spPr bwMode="auto">
            <a:xfrm>
              <a:off x="3427721" y="2744791"/>
              <a:ext cx="1965599" cy="111741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nvGrpSpPr>
            <p:cNvPr id="15" name="Group 14"/>
            <p:cNvGrpSpPr/>
            <p:nvPr/>
          </p:nvGrpSpPr>
          <p:grpSpPr>
            <a:xfrm>
              <a:off x="263777" y="738729"/>
              <a:ext cx="11655078" cy="717140"/>
              <a:chOff x="274638" y="1212850"/>
              <a:chExt cx="11888787" cy="731520"/>
            </a:xfrm>
          </p:grpSpPr>
          <p:sp>
            <p:nvSpPr>
              <p:cNvPr id="85" name="Rectangle 84"/>
              <p:cNvSpPr/>
              <p:nvPr/>
            </p:nvSpPr>
            <p:spPr bwMode="auto">
              <a:xfrm>
                <a:off x="1033462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and action</a:t>
                </a:r>
              </a:p>
            </p:txBody>
          </p:sp>
          <p:sp>
            <p:nvSpPr>
              <p:cNvPr id="86" name="Right Arrow 133"/>
              <p:cNvSpPr/>
              <p:nvPr/>
            </p:nvSpPr>
            <p:spPr bwMode="auto">
              <a:xfrm>
                <a:off x="1003271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7" name="Rectangle 86"/>
              <p:cNvSpPr/>
              <p:nvPr/>
            </p:nvSpPr>
            <p:spPr bwMode="auto">
              <a:xfrm>
                <a:off x="8322626"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and</a:t>
                </a:r>
              </a:p>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Batch Analysis</a:t>
                </a:r>
              </a:p>
            </p:txBody>
          </p:sp>
          <p:sp>
            <p:nvSpPr>
              <p:cNvPr id="88" name="Left-Right Arrow 132"/>
              <p:cNvSpPr/>
              <p:nvPr/>
            </p:nvSpPr>
            <p:spPr bwMode="auto">
              <a:xfrm>
                <a:off x="8020716" y="1441450"/>
                <a:ext cx="420624" cy="274320"/>
              </a:xfrm>
              <a:prstGeom prst="lef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9" name="Rectangle 88"/>
              <p:cNvSpPr/>
              <p:nvPr/>
            </p:nvSpPr>
            <p:spPr bwMode="auto">
              <a:xfrm>
                <a:off x="6310629"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a:t>
                </a:r>
                <a:b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b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Analysis</a:t>
                </a:r>
              </a:p>
            </p:txBody>
          </p:sp>
          <p:sp>
            <p:nvSpPr>
              <p:cNvPr id="90" name="Right Arrow 85"/>
              <p:cNvSpPr/>
              <p:nvPr/>
            </p:nvSpPr>
            <p:spPr bwMode="auto">
              <a:xfrm>
                <a:off x="602124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1" name="Rectangle 90"/>
              <p:cNvSpPr/>
              <p:nvPr/>
            </p:nvSpPr>
            <p:spPr bwMode="auto">
              <a:xfrm>
                <a:off x="4298632"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Ingestion </a:t>
                </a:r>
              </a:p>
            </p:txBody>
          </p:sp>
          <p:sp>
            <p:nvSpPr>
              <p:cNvPr id="92" name="Right Arrow 136"/>
              <p:cNvSpPr/>
              <p:nvPr/>
            </p:nvSpPr>
            <p:spPr bwMode="auto">
              <a:xfrm>
                <a:off x="399672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3" name="Rectangle 92"/>
              <p:cNvSpPr/>
              <p:nvPr/>
            </p:nvSpPr>
            <p:spPr bwMode="auto">
              <a:xfrm>
                <a:off x="228663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Collection</a:t>
                </a:r>
              </a:p>
            </p:txBody>
          </p:sp>
          <p:sp>
            <p:nvSpPr>
              <p:cNvPr id="94" name="Right Arrow 139"/>
              <p:cNvSpPr/>
              <p:nvPr/>
            </p:nvSpPr>
            <p:spPr bwMode="auto">
              <a:xfrm>
                <a:off x="198472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5" name="Rectangle 94"/>
              <p:cNvSpPr/>
              <p:nvPr/>
            </p:nvSpPr>
            <p:spPr bwMode="auto">
              <a:xfrm>
                <a:off x="274638"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production</a:t>
                </a:r>
              </a:p>
            </p:txBody>
          </p:sp>
        </p:grpSp>
        <p:grpSp>
          <p:nvGrpSpPr>
            <p:cNvPr id="16" name="Group 15"/>
            <p:cNvGrpSpPr/>
            <p:nvPr/>
          </p:nvGrpSpPr>
          <p:grpSpPr>
            <a:xfrm>
              <a:off x="2522377" y="4719927"/>
              <a:ext cx="1305036" cy="1160694"/>
              <a:chOff x="2579112" y="3630590"/>
              <a:chExt cx="1331205" cy="1183968"/>
            </a:xfrm>
          </p:grpSpPr>
          <p:sp>
            <p:nvSpPr>
              <p:cNvPr id="83" name="TextBox 82"/>
              <p:cNvSpPr txBox="1"/>
              <p:nvPr/>
            </p:nvSpPr>
            <p:spPr>
              <a:xfrm>
                <a:off x="2640546" y="4426760"/>
                <a:ext cx="12697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Cloud gateways</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(web APIs)</a:t>
                </a:r>
              </a:p>
            </p:txBody>
          </p:sp>
          <p:sp>
            <p:nvSpPr>
              <p:cNvPr id="8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grpSp>
          <p:nvGrpSpPr>
            <p:cNvPr id="17" name="Group 16"/>
            <p:cNvGrpSpPr/>
            <p:nvPr/>
          </p:nvGrpSpPr>
          <p:grpSpPr>
            <a:xfrm>
              <a:off x="2422653" y="3785025"/>
              <a:ext cx="1448846" cy="687135"/>
              <a:chOff x="2645544" y="5225776"/>
              <a:chExt cx="1477898" cy="700913"/>
            </a:xfrm>
          </p:grpSpPr>
          <p:sp>
            <p:nvSpPr>
              <p:cNvPr id="81" name="TextBox 80"/>
              <p:cNvSpPr txBox="1"/>
              <p:nvPr/>
            </p:nvSpPr>
            <p:spPr>
              <a:xfrm>
                <a:off x="3387471" y="5382333"/>
                <a:ext cx="7359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Field </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gateways</a:t>
                </a:r>
              </a:p>
            </p:txBody>
          </p:sp>
          <p:sp>
            <p:nvSpPr>
              <p:cNvPr id="82"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grpSp>
        <p:sp>
          <p:nvSpPr>
            <p:cNvPr id="18" name="Rectangle 17"/>
            <p:cNvSpPr/>
            <p:nvPr/>
          </p:nvSpPr>
          <p:spPr bwMode="auto">
            <a:xfrm>
              <a:off x="402579" y="5035668"/>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Legacy IOT </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(custom protocols)</a:t>
              </a:r>
            </a:p>
          </p:txBody>
        </p:sp>
        <p:sp>
          <p:nvSpPr>
            <p:cNvPr id="19" name="Rectangle 18"/>
            <p:cNvSpPr/>
            <p:nvPr/>
          </p:nvSpPr>
          <p:spPr bwMode="auto">
            <a:xfrm>
              <a:off x="385073" y="2366196"/>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Devices</a:t>
              </a:r>
            </a:p>
          </p:txBody>
        </p:sp>
        <p:sp>
          <p:nvSpPr>
            <p:cNvPr id="20" name="Rectangle 19"/>
            <p:cNvSpPr/>
            <p:nvPr/>
          </p:nvSpPr>
          <p:spPr bwMode="auto">
            <a:xfrm>
              <a:off x="385073" y="3153147"/>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IP-capable devices</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(Windows/Linux)</a:t>
              </a:r>
            </a:p>
          </p:txBody>
        </p:sp>
        <p:sp>
          <p:nvSpPr>
            <p:cNvPr id="21" name="Rectangle 20"/>
            <p:cNvSpPr/>
            <p:nvPr/>
          </p:nvSpPr>
          <p:spPr bwMode="auto">
            <a:xfrm>
              <a:off x="383846" y="3828915"/>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Low-power devices (RTOS)</a:t>
              </a:r>
            </a:p>
          </p:txBody>
        </p:sp>
        <p:grpSp>
          <p:nvGrpSpPr>
            <p:cNvPr id="22" name="Group 21"/>
            <p:cNvGrpSpPr/>
            <p:nvPr/>
          </p:nvGrpSpPr>
          <p:grpSpPr>
            <a:xfrm>
              <a:off x="10343196" y="2595477"/>
              <a:ext cx="1354626" cy="913303"/>
              <a:chOff x="10603070" y="2979885"/>
              <a:chExt cx="1381789" cy="931617"/>
            </a:xfrm>
          </p:grpSpPr>
          <p:sp>
            <p:nvSpPr>
              <p:cNvPr id="7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sp>
            <p:nvSpPr>
              <p:cNvPr id="80" name="TextBox 7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Search and query</a:t>
                </a:r>
              </a:p>
            </p:txBody>
          </p:sp>
        </p:grpSp>
        <p:sp>
          <p:nvSpPr>
            <p:cNvPr id="23" name="TextBox 22"/>
            <p:cNvSpPr txBox="1"/>
            <p:nvPr/>
          </p:nvSpPr>
          <p:spPr>
            <a:xfrm>
              <a:off x="10624566" y="4502604"/>
              <a:ext cx="791883" cy="2215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EDC30D"/>
                  </a:solidFill>
                  <a:effectLst/>
                  <a:uLnTx/>
                  <a:uFillTx/>
                  <a:latin typeface="Segoe UI"/>
                </a:rPr>
                <a:t>Power BI</a:t>
              </a:r>
            </a:p>
          </p:txBody>
        </p:sp>
        <p:sp>
          <p:nvSpPr>
            <p:cNvPr id="24" name="Freeform 27"/>
            <p:cNvSpPr>
              <a:spLocks noChangeAspect="1" noEditPoints="1"/>
            </p:cNvSpPr>
            <p:nvPr/>
          </p:nvSpPr>
          <p:spPr bwMode="black">
            <a:xfrm>
              <a:off x="10613063" y="1595023"/>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5" name="TextBox 24"/>
            <p:cNvSpPr txBox="1"/>
            <p:nvPr/>
          </p:nvSpPr>
          <p:spPr>
            <a:xfrm>
              <a:off x="10161160" y="2270574"/>
              <a:ext cx="1726435"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Web/client dashboard</a:t>
              </a:r>
            </a:p>
          </p:txBody>
        </p:sp>
        <p:sp>
          <p:nvSpPr>
            <p:cNvPr id="26" name="Freeform 38"/>
            <p:cNvSpPr>
              <a:spLocks noEditPoints="1"/>
            </p:cNvSpPr>
            <p:nvPr/>
          </p:nvSpPr>
          <p:spPr bwMode="auto">
            <a:xfrm>
              <a:off x="8682726" y="1817043"/>
              <a:ext cx="810172" cy="2868559"/>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FFFFFF"/>
            </a:solidFill>
            <a:ln w="38100">
              <a:solidFill>
                <a:schemeClr val="tx1"/>
              </a:solid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7" name="Right Arrow 215"/>
            <p:cNvSpPr/>
            <p:nvPr/>
          </p:nvSpPr>
          <p:spPr bwMode="auto">
            <a:xfrm>
              <a:off x="7973008" y="1499963"/>
              <a:ext cx="1260000" cy="720000"/>
            </a:xfrm>
            <a:prstGeom prst="rightArrow">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sp>
          <p:nvSpPr>
            <p:cNvPr id="28" name="Right Arrow 216"/>
            <p:cNvSpPr/>
            <p:nvPr/>
          </p:nvSpPr>
          <p:spPr bwMode="auto">
            <a:xfrm>
              <a:off x="7973008" y="2873652"/>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SQL DB</a:t>
              </a:r>
            </a:p>
          </p:txBody>
        </p:sp>
        <p:sp>
          <p:nvSpPr>
            <p:cNvPr id="29" name="Right Arrow 217"/>
            <p:cNvSpPr/>
            <p:nvPr/>
          </p:nvSpPr>
          <p:spPr bwMode="auto">
            <a:xfrm>
              <a:off x="7957847" y="357585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Blobs and Tables</a:t>
              </a:r>
            </a:p>
          </p:txBody>
        </p:sp>
        <p:sp>
          <p:nvSpPr>
            <p:cNvPr id="30" name="Right Arrow 71"/>
            <p:cNvSpPr/>
            <p:nvPr/>
          </p:nvSpPr>
          <p:spPr bwMode="auto">
            <a:xfrm>
              <a:off x="7957847" y="4986525"/>
              <a:ext cx="21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Power BI</a:t>
              </a:r>
            </a:p>
          </p:txBody>
        </p:sp>
        <p:sp>
          <p:nvSpPr>
            <p:cNvPr id="31" name="Right Arrow 72"/>
            <p:cNvSpPr/>
            <p:nvPr/>
          </p:nvSpPr>
          <p:spPr bwMode="auto">
            <a:xfrm>
              <a:off x="7958159" y="429299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Document DB</a:t>
              </a:r>
            </a:p>
          </p:txBody>
        </p:sp>
        <p:cxnSp>
          <p:nvCxnSpPr>
            <p:cNvPr id="32" name="Straight Arrow Connector 31"/>
            <p:cNvCxnSpPr>
              <a:stCxn id="54" idx="3"/>
              <a:endCxn id="49" idx="2"/>
            </p:cNvCxnSpPr>
            <p:nvPr/>
          </p:nvCxnSpPr>
          <p:spPr>
            <a:xfrm>
              <a:off x="1916302" y="1963317"/>
              <a:ext cx="2580253" cy="328169"/>
            </a:xfrm>
            <a:prstGeom prst="straightConnector1">
              <a:avLst/>
            </a:prstGeom>
            <a:noFill/>
            <a:ln w="38100" cap="flat" cmpd="sng" algn="ctr">
              <a:solidFill>
                <a:srgbClr val="EDC30D"/>
              </a:solidFill>
              <a:prstDash val="solid"/>
              <a:headEnd type="none"/>
              <a:tailEnd type="triangle"/>
            </a:ln>
            <a:effectLst/>
          </p:spPr>
        </p:cxnSp>
        <p:cxnSp>
          <p:nvCxnSpPr>
            <p:cNvPr id="33" name="Straight Arrow Connector 32"/>
            <p:cNvCxnSpPr>
              <a:endCxn id="77" idx="2"/>
            </p:cNvCxnSpPr>
            <p:nvPr/>
          </p:nvCxnSpPr>
          <p:spPr>
            <a:xfrm flipV="1">
              <a:off x="3788074" y="3403417"/>
              <a:ext cx="708240" cy="1701342"/>
            </a:xfrm>
            <a:prstGeom prst="straightConnector1">
              <a:avLst/>
            </a:prstGeom>
            <a:noFill/>
            <a:ln w="25400" cap="flat" cmpd="sng" algn="ctr">
              <a:solidFill>
                <a:srgbClr val="777777"/>
              </a:solidFill>
              <a:prstDash val="solid"/>
              <a:headEnd type="none"/>
              <a:tailEnd type="triangle"/>
            </a:ln>
            <a:effectLst/>
          </p:spPr>
        </p:cxnSp>
        <p:cxnSp>
          <p:nvCxnSpPr>
            <p:cNvPr id="34" name="Straight Arrow Connector 33"/>
            <p:cNvCxnSpPr/>
            <p:nvPr/>
          </p:nvCxnSpPr>
          <p:spPr>
            <a:xfrm>
              <a:off x="1908417" y="5282474"/>
              <a:ext cx="647498" cy="0"/>
            </a:xfrm>
            <a:prstGeom prst="straightConnector1">
              <a:avLst/>
            </a:prstGeom>
            <a:noFill/>
            <a:ln w="25400" cap="flat" cmpd="sng" algn="ctr">
              <a:solidFill>
                <a:srgbClr val="777777"/>
              </a:solidFill>
              <a:prstDash val="solid"/>
              <a:headEnd type="none"/>
              <a:tailEnd type="triangle"/>
            </a:ln>
            <a:effectLst/>
          </p:spPr>
        </p:cxnSp>
        <p:cxnSp>
          <p:nvCxnSpPr>
            <p:cNvPr id="35" name="Straight Arrow Connector 34"/>
            <p:cNvCxnSpPr>
              <a:stCxn id="20" idx="3"/>
              <a:endCxn id="77" idx="2"/>
            </p:cNvCxnSpPr>
            <p:nvPr/>
          </p:nvCxnSpPr>
          <p:spPr>
            <a:xfrm flipV="1">
              <a:off x="1908995" y="3403417"/>
              <a:ext cx="2587319" cy="18658"/>
            </a:xfrm>
            <a:prstGeom prst="straightConnector1">
              <a:avLst/>
            </a:prstGeom>
            <a:noFill/>
            <a:ln w="25400" cap="flat" cmpd="sng" algn="ctr">
              <a:solidFill>
                <a:srgbClr val="777777"/>
              </a:solidFill>
              <a:prstDash val="solid"/>
              <a:headEnd type="none"/>
              <a:tailEnd type="triangle"/>
            </a:ln>
            <a:effectLst/>
          </p:spPr>
        </p:cxnSp>
        <p:cxnSp>
          <p:nvCxnSpPr>
            <p:cNvPr id="36" name="Straight Arrow Connector 35"/>
            <p:cNvCxnSpPr>
              <a:endCxn id="77" idx="2"/>
            </p:cNvCxnSpPr>
            <p:nvPr/>
          </p:nvCxnSpPr>
          <p:spPr>
            <a:xfrm flipV="1">
              <a:off x="3715110" y="3403417"/>
              <a:ext cx="781204" cy="567328"/>
            </a:xfrm>
            <a:prstGeom prst="straightConnector1">
              <a:avLst/>
            </a:prstGeom>
            <a:noFill/>
            <a:ln w="25400" cap="flat" cmpd="sng" algn="ctr">
              <a:solidFill>
                <a:srgbClr val="777777"/>
              </a:solidFill>
              <a:prstDash val="solid"/>
              <a:headEnd type="none"/>
              <a:tailEnd type="triangle"/>
            </a:ln>
            <a:effectLst/>
          </p:spPr>
        </p:cxnSp>
        <p:cxnSp>
          <p:nvCxnSpPr>
            <p:cNvPr id="37" name="Straight Arrow Connector 36"/>
            <p:cNvCxnSpPr>
              <a:stCxn id="21" idx="3"/>
            </p:cNvCxnSpPr>
            <p:nvPr/>
          </p:nvCxnSpPr>
          <p:spPr>
            <a:xfrm>
              <a:off x="1907768" y="4097843"/>
              <a:ext cx="444834" cy="0"/>
            </a:xfrm>
            <a:prstGeom prst="straightConnector1">
              <a:avLst/>
            </a:prstGeom>
            <a:noFill/>
            <a:ln w="25400" cap="flat" cmpd="sng" algn="ctr">
              <a:solidFill>
                <a:srgbClr val="777777"/>
              </a:solidFill>
              <a:prstDash val="solid"/>
              <a:headEnd type="triangle"/>
              <a:tailEnd type="triangle"/>
            </a:ln>
            <a:effectLst/>
          </p:spPr>
        </p:cxnSp>
        <p:cxnSp>
          <p:nvCxnSpPr>
            <p:cNvPr id="38" name="Straight Arrow Connector 37"/>
            <p:cNvCxnSpPr>
              <a:stCxn id="77" idx="6"/>
              <a:endCxn id="59" idx="2"/>
            </p:cNvCxnSpPr>
            <p:nvPr/>
          </p:nvCxnSpPr>
          <p:spPr>
            <a:xfrm>
              <a:off x="5547514" y="3403417"/>
              <a:ext cx="764358" cy="3927"/>
            </a:xfrm>
            <a:prstGeom prst="straightConnector1">
              <a:avLst/>
            </a:prstGeom>
            <a:noFill/>
            <a:ln w="25400" cap="flat" cmpd="sng" algn="ctr">
              <a:solidFill>
                <a:srgbClr val="777777"/>
              </a:solidFill>
              <a:prstDash val="solid"/>
              <a:headEnd type="none"/>
              <a:tailEnd type="triangle"/>
            </a:ln>
            <a:effectLst/>
          </p:spPr>
        </p:cxnSp>
        <p:cxnSp>
          <p:nvCxnSpPr>
            <p:cNvPr id="39" name="Straight Arrow Connector 38"/>
            <p:cNvCxnSpPr>
              <a:stCxn id="59" idx="4"/>
              <a:endCxn id="61" idx="0"/>
            </p:cNvCxnSpPr>
            <p:nvPr/>
          </p:nvCxnSpPr>
          <p:spPr>
            <a:xfrm>
              <a:off x="7069261" y="4188033"/>
              <a:ext cx="0" cy="403999"/>
            </a:xfrm>
            <a:prstGeom prst="straightConnector1">
              <a:avLst/>
            </a:prstGeom>
            <a:noFill/>
            <a:ln w="38100" cap="flat" cmpd="sng" algn="ctr">
              <a:solidFill>
                <a:srgbClr val="EDC30D"/>
              </a:solidFill>
              <a:prstDash val="solid"/>
              <a:headEnd type="triangle" w="med" len="med"/>
              <a:tailEnd type="triangle" w="med" len="med"/>
            </a:ln>
            <a:effectLst/>
          </p:spPr>
        </p:cxnSp>
        <p:sp>
          <p:nvSpPr>
            <p:cNvPr id="40" name="Freeform 38"/>
            <p:cNvSpPr>
              <a:spLocks noEditPoints="1"/>
            </p:cNvSpPr>
            <p:nvPr/>
          </p:nvSpPr>
          <p:spPr bwMode="auto">
            <a:xfrm>
              <a:off x="4707283" y="5397497"/>
              <a:ext cx="648000" cy="6480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404040"/>
                </a:solidFill>
                <a:effectLst/>
                <a:uLnTx/>
                <a:uFillTx/>
              </a:endParaRPr>
            </a:p>
          </p:txBody>
        </p:sp>
        <p:cxnSp>
          <p:nvCxnSpPr>
            <p:cNvPr id="41" name="Straight Arrow Connector 40"/>
            <p:cNvCxnSpPr>
              <a:endCxn id="59" idx="3"/>
            </p:cNvCxnSpPr>
            <p:nvPr/>
          </p:nvCxnSpPr>
          <p:spPr>
            <a:xfrm flipV="1">
              <a:off x="5534230" y="3959374"/>
              <a:ext cx="999476" cy="1614149"/>
            </a:xfrm>
            <a:prstGeom prst="straightConnector1">
              <a:avLst/>
            </a:prstGeom>
            <a:noFill/>
            <a:ln w="25400" cap="flat" cmpd="sng" algn="ctr">
              <a:solidFill>
                <a:srgbClr val="777777"/>
              </a:solidFill>
              <a:prstDash val="solid"/>
              <a:headEnd type="none"/>
              <a:tailEnd type="triangle"/>
            </a:ln>
            <a:effectLst/>
          </p:spPr>
        </p:cxnSp>
        <p:sp>
          <p:nvSpPr>
            <p:cNvPr id="42" name="TextBox 41"/>
            <p:cNvSpPr txBox="1"/>
            <p:nvPr/>
          </p:nvSpPr>
          <p:spPr>
            <a:xfrm>
              <a:off x="10168070" y="585541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Devices to take action</a:t>
              </a:r>
            </a:p>
          </p:txBody>
        </p:sp>
        <p:sp>
          <p:nvSpPr>
            <p:cNvPr id="43" name="Freeform 75"/>
            <p:cNvSpPr>
              <a:spLocks noChangeAspect="1" noEditPoints="1"/>
            </p:cNvSpPr>
            <p:nvPr/>
          </p:nvSpPr>
          <p:spPr bwMode="black">
            <a:xfrm>
              <a:off x="10820415" y="4939137"/>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44" name="TextBox 43"/>
            <p:cNvSpPr txBox="1"/>
            <p:nvPr/>
          </p:nvSpPr>
          <p:spPr>
            <a:xfrm>
              <a:off x="8187658" y="5914947"/>
              <a:ext cx="131606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solidFill>
                    <a:schemeClr val="tx1"/>
                  </a:solidFill>
                  <a:effectLst/>
                  <a:uLnTx/>
                  <a:uFillTx/>
                </a:rPr>
                <a:t>more to come…</a:t>
              </a:r>
            </a:p>
          </p:txBody>
        </p:sp>
        <p:sp>
          <p:nvSpPr>
            <p:cNvPr id="45" name="TextBox 44"/>
            <p:cNvSpPr txBox="1"/>
            <p:nvPr/>
          </p:nvSpPr>
          <p:spPr>
            <a:xfrm>
              <a:off x="4415912" y="5142362"/>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Reference Data</a:t>
              </a:r>
            </a:p>
          </p:txBody>
        </p:sp>
        <p:sp>
          <p:nvSpPr>
            <p:cNvPr id="46" name="Right Arrow 88"/>
            <p:cNvSpPr/>
            <p:nvPr/>
          </p:nvSpPr>
          <p:spPr bwMode="auto">
            <a:xfrm>
              <a:off x="7982776" y="218740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Service Bus Queues,Topics</a:t>
              </a:r>
            </a:p>
          </p:txBody>
        </p:sp>
        <p:cxnSp>
          <p:nvCxnSpPr>
            <p:cNvPr id="47" name="Straight Arrow Connector 46"/>
            <p:cNvCxnSpPr>
              <a:stCxn id="49" idx="6"/>
              <a:endCxn id="59" idx="1"/>
            </p:cNvCxnSpPr>
            <p:nvPr/>
          </p:nvCxnSpPr>
          <p:spPr>
            <a:xfrm>
              <a:off x="5548999" y="2291486"/>
              <a:ext cx="984707" cy="563827"/>
            </a:xfrm>
            <a:prstGeom prst="straightConnector1">
              <a:avLst/>
            </a:prstGeom>
            <a:noFill/>
            <a:ln w="38100" cap="flat" cmpd="sng" algn="ctr">
              <a:solidFill>
                <a:srgbClr val="EDC30D"/>
              </a:solidFill>
              <a:prstDash val="solid"/>
              <a:headEnd type="none"/>
              <a:tailEnd type="triangle"/>
            </a:ln>
            <a:effectLst/>
          </p:spPr>
        </p:cxnSp>
        <p:grpSp>
          <p:nvGrpSpPr>
            <p:cNvPr id="48" name="Group 47"/>
            <p:cNvGrpSpPr/>
            <p:nvPr/>
          </p:nvGrpSpPr>
          <p:grpSpPr>
            <a:xfrm>
              <a:off x="4496314" y="2877817"/>
              <a:ext cx="1051200" cy="1051200"/>
              <a:chOff x="4496314" y="2877817"/>
              <a:chExt cx="1051200" cy="1051200"/>
            </a:xfrm>
          </p:grpSpPr>
          <p:sp>
            <p:nvSpPr>
              <p:cNvPr id="77" name="Oval 76"/>
              <p:cNvSpPr/>
              <p:nvPr/>
            </p:nvSpPr>
            <p:spPr bwMode="auto">
              <a:xfrm>
                <a:off x="4496314" y="2877817"/>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IOT hubs</a:t>
                </a:r>
              </a:p>
            </p:txBody>
          </p:sp>
          <p:sp>
            <p:nvSpPr>
              <p:cNvPr id="78" name="Freeform 92"/>
              <p:cNvSpPr>
                <a:spLocks noChangeAspect="1"/>
              </p:cNvSpPr>
              <p:nvPr/>
            </p:nvSpPr>
            <p:spPr bwMode="auto">
              <a:xfrm rot="5280000">
                <a:off x="4803744" y="3213615"/>
                <a:ext cx="411746"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sp>
          <p:nvSpPr>
            <p:cNvPr id="49" name="Oval 48"/>
            <p:cNvSpPr/>
            <p:nvPr/>
          </p:nvSpPr>
          <p:spPr bwMode="auto">
            <a:xfrm>
              <a:off x="4496555" y="1765886"/>
              <a:ext cx="1052444" cy="1051200"/>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grpSp>
          <p:nvGrpSpPr>
            <p:cNvPr id="50" name="Group 49"/>
            <p:cNvGrpSpPr/>
            <p:nvPr/>
          </p:nvGrpSpPr>
          <p:grpSpPr>
            <a:xfrm>
              <a:off x="4770130" y="2188263"/>
              <a:ext cx="460458" cy="427610"/>
              <a:chOff x="2296894" y="-3310276"/>
              <a:chExt cx="484187" cy="498475"/>
            </a:xfrm>
            <a:solidFill>
              <a:srgbClr val="FFFFFF"/>
            </a:solidFill>
          </p:grpSpPr>
          <p:sp>
            <p:nvSpPr>
              <p:cNvPr id="69"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0"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1"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2"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3"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4"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5"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6"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cxnSp>
          <p:nvCxnSpPr>
            <p:cNvPr id="51" name="Straight Arrow Connector 50"/>
            <p:cNvCxnSpPr>
              <a:stCxn id="19" idx="3"/>
              <a:endCxn id="49" idx="2"/>
            </p:cNvCxnSpPr>
            <p:nvPr/>
          </p:nvCxnSpPr>
          <p:spPr>
            <a:xfrm flipV="1">
              <a:off x="1908995" y="2291486"/>
              <a:ext cx="2587560" cy="343638"/>
            </a:xfrm>
            <a:prstGeom prst="straightConnector1">
              <a:avLst/>
            </a:prstGeom>
            <a:noFill/>
            <a:ln w="25400" cap="flat" cmpd="sng" algn="ctr">
              <a:solidFill>
                <a:srgbClr val="777777"/>
              </a:solidFill>
              <a:prstDash val="solid"/>
              <a:headEnd type="none"/>
              <a:tailEnd type="triangle"/>
            </a:ln>
            <a:effectLst/>
          </p:spPr>
        </p:cxnSp>
        <p:grpSp>
          <p:nvGrpSpPr>
            <p:cNvPr id="52" name="Group 51"/>
            <p:cNvGrpSpPr/>
            <p:nvPr/>
          </p:nvGrpSpPr>
          <p:grpSpPr>
            <a:xfrm>
              <a:off x="4497799" y="4020968"/>
              <a:ext cx="1051200" cy="1051200"/>
              <a:chOff x="4497799" y="4020968"/>
              <a:chExt cx="1051200" cy="1051200"/>
            </a:xfrm>
          </p:grpSpPr>
          <p:sp>
            <p:nvSpPr>
              <p:cNvPr id="63" name="Oval 62"/>
              <p:cNvSpPr/>
              <p:nvPr/>
            </p:nvSpPr>
            <p:spPr bwMode="auto">
              <a:xfrm>
                <a:off x="4497799" y="4020968"/>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Blobs</a:t>
                </a:r>
              </a:p>
            </p:txBody>
          </p:sp>
          <p:grpSp>
            <p:nvGrpSpPr>
              <p:cNvPr id="64" name="Group 63"/>
              <p:cNvGrpSpPr/>
              <p:nvPr/>
            </p:nvGrpSpPr>
            <p:grpSpPr>
              <a:xfrm>
                <a:off x="4782712" y="4482350"/>
                <a:ext cx="449768" cy="366765"/>
                <a:chOff x="2317532" y="-4150064"/>
                <a:chExt cx="458787" cy="398463"/>
              </a:xfrm>
              <a:solidFill>
                <a:srgbClr val="FFFFFF"/>
              </a:solidFill>
            </p:grpSpPr>
            <p:sp>
              <p:nvSpPr>
                <p:cNvPr id="6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grpSp>
        <p:cxnSp>
          <p:nvCxnSpPr>
            <p:cNvPr id="53" name="Straight Arrow Connector 52"/>
            <p:cNvCxnSpPr>
              <a:stCxn id="12" idx="5"/>
            </p:cNvCxnSpPr>
            <p:nvPr/>
          </p:nvCxnSpPr>
          <p:spPr>
            <a:xfrm flipV="1">
              <a:off x="5512731" y="3835746"/>
              <a:ext cx="905026" cy="394854"/>
            </a:xfrm>
            <a:prstGeom prst="straightConnector1">
              <a:avLst/>
            </a:prstGeom>
            <a:noFill/>
            <a:ln w="25400" cap="flat" cmpd="sng" algn="ctr">
              <a:solidFill>
                <a:srgbClr val="777777"/>
              </a:solidFill>
              <a:prstDash val="solid"/>
              <a:headEnd type="none"/>
              <a:tailEnd type="triangle"/>
            </a:ln>
            <a:effectLst/>
          </p:spPr>
        </p:cxnSp>
        <p:sp>
          <p:nvSpPr>
            <p:cNvPr id="54" name="Rectangle 53"/>
            <p:cNvSpPr/>
            <p:nvPr/>
          </p:nvSpPr>
          <p:spPr bwMode="auto">
            <a:xfrm>
              <a:off x="392380" y="1694389"/>
              <a:ext cx="1523922" cy="537855"/>
            </a:xfrm>
            <a:prstGeom prst="rect">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a:ea typeface="MS PGothic" charset="0"/>
                  <a:cs typeface="MS PGothic" charset="0"/>
                </a:rPr>
                <a:t>Applications</a:t>
              </a:r>
            </a:p>
          </p:txBody>
        </p:sp>
        <p:sp>
          <p:nvSpPr>
            <p:cNvPr id="55" name="TextBox 54"/>
            <p:cNvSpPr txBox="1"/>
            <p:nvPr/>
          </p:nvSpPr>
          <p:spPr>
            <a:xfrm>
              <a:off x="4415912" y="1503688"/>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Stream Data</a:t>
              </a:r>
            </a:p>
          </p:txBody>
        </p:sp>
        <p:grpSp>
          <p:nvGrpSpPr>
            <p:cNvPr id="56" name="Group 55"/>
            <p:cNvGrpSpPr/>
            <p:nvPr/>
          </p:nvGrpSpPr>
          <p:grpSpPr>
            <a:xfrm>
              <a:off x="6311872" y="4592032"/>
              <a:ext cx="1514778" cy="1561379"/>
              <a:chOff x="6311872" y="4592032"/>
              <a:chExt cx="1514778" cy="1561379"/>
            </a:xfrm>
          </p:grpSpPr>
          <p:sp>
            <p:nvSpPr>
              <p:cNvPr id="61" name="Oval 60"/>
              <p:cNvSpPr/>
              <p:nvPr/>
            </p:nvSpPr>
            <p:spPr bwMode="auto">
              <a:xfrm>
                <a:off x="6311872" y="4592032"/>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Machine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Learning</a:t>
                </a:r>
              </a:p>
            </p:txBody>
          </p:sp>
          <p:pic>
            <p:nvPicPr>
              <p:cNvPr id="62" name="Picture 6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778155" y="5372721"/>
                <a:ext cx="576000" cy="576000"/>
              </a:xfrm>
              <a:prstGeom prst="rect">
                <a:avLst/>
              </a:prstGeom>
            </p:spPr>
          </p:pic>
        </p:grpSp>
        <p:grpSp>
          <p:nvGrpSpPr>
            <p:cNvPr id="57" name="Group 56"/>
            <p:cNvGrpSpPr/>
            <p:nvPr/>
          </p:nvGrpSpPr>
          <p:grpSpPr>
            <a:xfrm>
              <a:off x="6311872" y="2626654"/>
              <a:ext cx="1514778" cy="1561379"/>
              <a:chOff x="6311872" y="2626654"/>
              <a:chExt cx="1514778" cy="1561379"/>
            </a:xfrm>
          </p:grpSpPr>
          <p:sp>
            <p:nvSpPr>
              <p:cNvPr id="59" name="Oval 58"/>
              <p:cNvSpPr/>
              <p:nvPr/>
            </p:nvSpPr>
            <p:spPr bwMode="auto">
              <a:xfrm>
                <a:off x="6311872" y="2626654"/>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 Analytics</a:t>
                </a:r>
              </a:p>
            </p:txBody>
          </p:sp>
          <p:pic>
            <p:nvPicPr>
              <p:cNvPr id="60" name="Picture 59"/>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767301" y="3358401"/>
                <a:ext cx="576000" cy="576000"/>
              </a:xfrm>
              <a:prstGeom prst="rect">
                <a:avLst/>
              </a:prstGeom>
            </p:spPr>
          </p:pic>
        </p:grpSp>
      </p:grpSp>
      <p:sp>
        <p:nvSpPr>
          <p:cNvPr id="101" name="Freeform 8"/>
          <p:cNvSpPr>
            <a:spLocks noChangeAspect="1"/>
          </p:cNvSpPr>
          <p:nvPr/>
        </p:nvSpPr>
        <p:spPr bwMode="auto">
          <a:xfrm>
            <a:off x="10647670" y="4099728"/>
            <a:ext cx="709273" cy="76130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itle 10"/>
          <p:cNvSpPr txBox="1">
            <a:spLocks/>
          </p:cNvSpPr>
          <p:nvPr/>
        </p:nvSpPr>
        <p:spPr>
          <a:xfrm>
            <a:off x="90194" y="330441"/>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Twitter</a:t>
            </a:r>
            <a:r>
              <a:rPr kumimoji="0" lang="en-US" sz="3600" b="0" i="0" u="none" strike="noStrike" kern="0" cap="none" spc="-100" normalizeH="0" noProof="0" dirty="0">
                <a:ln w="3175">
                  <a:noFill/>
                </a:ln>
                <a:solidFill>
                  <a:schemeClr val="tx2"/>
                </a:solidFill>
                <a:effectLst/>
                <a:uLnTx/>
                <a:uFillTx/>
                <a:latin typeface="+mj-lt"/>
                <a:cs typeface="Segoe UI" pitchFamily="34" charset="0"/>
              </a:rPr>
              <a:t> Intelligence … with Power BI</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Tree>
    <p:extLst>
      <p:ext uri="{BB962C8B-B14F-4D97-AF65-F5344CB8AC3E}">
        <p14:creationId xmlns:p14="http://schemas.microsoft.com/office/powerpoint/2010/main" val="177658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Real Time Dashboards and API calls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882710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a:t>
            </a:r>
            <a:r>
              <a:rPr lang="en-US" dirty="0">
                <a:solidFill>
                  <a:srgbClr val="282828"/>
                </a:solidFill>
                <a:latin typeface="Segoe UI Semibold" panose="020B0702040204020203" pitchFamily="34" charset="0"/>
                <a:cs typeface="Segoe UI Semibold" panose="020B0702040204020203" pitchFamily="34" charset="0"/>
              </a:rPr>
              <a:t>Embedded</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inside your app</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819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Rectangle 3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Pentagon 27"/>
          <p:cNvSpPr/>
          <p:nvPr/>
        </p:nvSpPr>
        <p:spPr bwMode="auto">
          <a:xfrm>
            <a:off x="5299179" y="2098814"/>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9" name="Pentagon 28"/>
          <p:cNvSpPr/>
          <p:nvPr/>
        </p:nvSpPr>
        <p:spPr bwMode="auto">
          <a:xfrm>
            <a:off x="5299179" y="3670979"/>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30" name="Pentagon 29"/>
          <p:cNvSpPr/>
          <p:nvPr/>
        </p:nvSpPr>
        <p:spPr bwMode="auto">
          <a:xfrm>
            <a:off x="5299179" y="5243143"/>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cxnSp>
        <p:nvCxnSpPr>
          <p:cNvPr id="18" name="Straight Connector 17"/>
          <p:cNvCxnSpPr/>
          <p:nvPr/>
        </p:nvCxnSpPr>
        <p:spPr>
          <a:xfrm flipV="1">
            <a:off x="5299179" y="526650"/>
            <a:ext cx="0" cy="6330866"/>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itle 5"/>
          <p:cNvSpPr txBox="1">
            <a:spLocks/>
          </p:cNvSpPr>
          <p:nvPr/>
        </p:nvSpPr>
        <p:spPr>
          <a:xfrm>
            <a:off x="269241" y="2392461"/>
            <a:ext cx="4760699" cy="207307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Nearly all apps have reporting capabilities</a:t>
            </a:r>
          </a:p>
        </p:txBody>
      </p:sp>
      <p:sp>
        <p:nvSpPr>
          <p:cNvPr id="23" name="Rectangle 22"/>
          <p:cNvSpPr/>
          <p:nvPr/>
        </p:nvSpPr>
        <p:spPr>
          <a:xfrm>
            <a:off x="7528120" y="2557107"/>
            <a:ext cx="4212853"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DEVICE-AGNOSTIC CONSUMPTION</a:t>
            </a:r>
          </a:p>
        </p:txBody>
      </p:sp>
      <p:sp>
        <p:nvSpPr>
          <p:cNvPr id="24" name="Rectangle 23"/>
          <p:cNvSpPr/>
          <p:nvPr/>
        </p:nvSpPr>
        <p:spPr>
          <a:xfrm>
            <a:off x="7528121" y="4129272"/>
            <a:ext cx="4200106"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DISPERSED AND COMPLEX DATA </a:t>
            </a:r>
          </a:p>
        </p:txBody>
      </p:sp>
      <p:sp>
        <p:nvSpPr>
          <p:cNvPr id="25" name="Rectangle 24"/>
          <p:cNvSpPr/>
          <p:nvPr/>
        </p:nvSpPr>
        <p:spPr>
          <a:xfrm>
            <a:off x="7528121" y="5701437"/>
            <a:ext cx="4200105"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SHRINKING ATTENTION SPANS</a:t>
            </a:r>
          </a:p>
        </p:txBody>
      </p:sp>
      <p:sp>
        <p:nvSpPr>
          <p:cNvPr id="12" name="Freeform 11"/>
          <p:cNvSpPr>
            <a:spLocks noChangeAspect="1"/>
          </p:cNvSpPr>
          <p:nvPr/>
        </p:nvSpPr>
        <p:spPr bwMode="black">
          <a:xfrm flipH="1">
            <a:off x="5517842" y="2494592"/>
            <a:ext cx="758980" cy="48710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bg1"/>
          </a:solidFill>
          <a:ln>
            <a:noFill/>
          </a:ln>
        </p:spPr>
        <p:txBody>
          <a:bodyPr vert="horz" wrap="square" lIns="87880" tIns="43940" rIns="87880" bIns="43940" numCol="1" anchor="t" anchorCtr="0" compatLnSpc="1">
            <a:prstTxWarp prst="textNoShape">
              <a:avLst/>
            </a:prstTxWarp>
            <a:noAutofit/>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ndParaRPr>
          </a:p>
        </p:txBody>
      </p:sp>
      <p:sp>
        <p:nvSpPr>
          <p:cNvPr id="14" name="Freeform 13"/>
          <p:cNvSpPr/>
          <p:nvPr/>
        </p:nvSpPr>
        <p:spPr bwMode="auto">
          <a:xfrm>
            <a:off x="6794453" y="2517524"/>
            <a:ext cx="216034" cy="441236"/>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Freeform 16"/>
          <p:cNvSpPr/>
          <p:nvPr/>
        </p:nvSpPr>
        <p:spPr bwMode="auto">
          <a:xfrm>
            <a:off x="5995548" y="5394951"/>
            <a:ext cx="595967" cy="800195"/>
          </a:xfrm>
          <a:custGeom>
            <a:avLst/>
            <a:gdLst>
              <a:gd name="connsiteX0" fmla="*/ 813022 w 1626890"/>
              <a:gd name="connsiteY0" fmla="*/ 1885314 h 2184400"/>
              <a:gd name="connsiteX1" fmla="*/ 813022 w 1626890"/>
              <a:gd name="connsiteY1" fmla="*/ 1956706 h 2184400"/>
              <a:gd name="connsiteX2" fmla="*/ 785590 w 1626890"/>
              <a:gd name="connsiteY2" fmla="*/ 1956706 h 2184400"/>
              <a:gd name="connsiteX3" fmla="*/ 785590 w 1626890"/>
              <a:gd name="connsiteY3" fmla="*/ 1885635 h 2184400"/>
              <a:gd name="connsiteX4" fmla="*/ 797718 w 1626890"/>
              <a:gd name="connsiteY4" fmla="*/ 1886857 h 2184400"/>
              <a:gd name="connsiteX5" fmla="*/ 535571 w 1626890"/>
              <a:gd name="connsiteY5" fmla="*/ 1814466 h 2184400"/>
              <a:gd name="connsiteX6" fmla="*/ 545463 w 1626890"/>
              <a:gd name="connsiteY6" fmla="*/ 1821590 h 2184400"/>
              <a:gd name="connsiteX7" fmla="*/ 559488 w 1626890"/>
              <a:gd name="connsiteY7" fmla="*/ 1827905 h 2184400"/>
              <a:gd name="connsiteX8" fmla="*/ 525380 w 1626890"/>
              <a:gd name="connsiteY8" fmla="*/ 1886983 h 2184400"/>
              <a:gd name="connsiteX9" fmla="*/ 501623 w 1626890"/>
              <a:gd name="connsiteY9" fmla="*/ 1873267 h 2184400"/>
              <a:gd name="connsiteX10" fmla="*/ 1061295 w 1626890"/>
              <a:gd name="connsiteY10" fmla="*/ 1811440 h 2184400"/>
              <a:gd name="connsiteX11" fmla="*/ 1096991 w 1626890"/>
              <a:gd name="connsiteY11" fmla="*/ 1873267 h 2184400"/>
              <a:gd name="connsiteX12" fmla="*/ 1073234 w 1626890"/>
              <a:gd name="connsiteY12" fmla="*/ 1886983 h 2184400"/>
              <a:gd name="connsiteX13" fmla="*/ 1037699 w 1626890"/>
              <a:gd name="connsiteY13" fmla="*/ 1825434 h 2184400"/>
              <a:gd name="connsiteX14" fmla="*/ 1048813 w 1626890"/>
              <a:gd name="connsiteY14" fmla="*/ 1820428 h 2184400"/>
              <a:gd name="connsiteX15" fmla="*/ 356219 w 1626890"/>
              <a:gd name="connsiteY15" fmla="*/ 1625073 h 2184400"/>
              <a:gd name="connsiteX16" fmla="*/ 361224 w 1626890"/>
              <a:gd name="connsiteY16" fmla="*/ 1636188 h 2184400"/>
              <a:gd name="connsiteX17" fmla="*/ 370212 w 1626890"/>
              <a:gd name="connsiteY17" fmla="*/ 1648670 h 2184400"/>
              <a:gd name="connsiteX18" fmla="*/ 311134 w 1626890"/>
              <a:gd name="connsiteY18" fmla="*/ 1682779 h 2184400"/>
              <a:gd name="connsiteX19" fmla="*/ 297418 w 1626890"/>
              <a:gd name="connsiteY19" fmla="*/ 1659022 h 2184400"/>
              <a:gd name="connsiteX20" fmla="*/ 1239369 w 1626890"/>
              <a:gd name="connsiteY20" fmla="*/ 1623326 h 2184400"/>
              <a:gd name="connsiteX21" fmla="*/ 1301196 w 1626890"/>
              <a:gd name="connsiteY21" fmla="*/ 1659022 h 2184400"/>
              <a:gd name="connsiteX22" fmla="*/ 1287480 w 1626890"/>
              <a:gd name="connsiteY22" fmla="*/ 1682779 h 2184400"/>
              <a:gd name="connsiteX23" fmla="*/ 1225931 w 1626890"/>
              <a:gd name="connsiteY23" fmla="*/ 1647244 h 2184400"/>
              <a:gd name="connsiteX24" fmla="*/ 1233053 w 1626890"/>
              <a:gd name="connsiteY24" fmla="*/ 1637351 h 2184400"/>
              <a:gd name="connsiteX25" fmla="*/ 1299847 w 1626890"/>
              <a:gd name="connsiteY25" fmla="*/ 1371378 h 2184400"/>
              <a:gd name="connsiteX26" fmla="*/ 1370920 w 1626890"/>
              <a:gd name="connsiteY26" fmla="*/ 1371378 h 2184400"/>
              <a:gd name="connsiteX27" fmla="*/ 1370920 w 1626890"/>
              <a:gd name="connsiteY27" fmla="*/ 1398810 h 2184400"/>
              <a:gd name="connsiteX28" fmla="*/ 1299527 w 1626890"/>
              <a:gd name="connsiteY28" fmla="*/ 1398810 h 2184400"/>
              <a:gd name="connsiteX29" fmla="*/ 1301070 w 1626890"/>
              <a:gd name="connsiteY29" fmla="*/ 1383506 h 2184400"/>
              <a:gd name="connsiteX30" fmla="*/ 227694 w 1626890"/>
              <a:gd name="connsiteY30" fmla="*/ 1371378 h 2184400"/>
              <a:gd name="connsiteX31" fmla="*/ 295591 w 1626890"/>
              <a:gd name="connsiteY31" fmla="*/ 1371378 h 2184400"/>
              <a:gd name="connsiteX32" fmla="*/ 294368 w 1626890"/>
              <a:gd name="connsiteY32" fmla="*/ 1383506 h 2184400"/>
              <a:gd name="connsiteX33" fmla="*/ 295911 w 1626890"/>
              <a:gd name="connsiteY33" fmla="*/ 1398810 h 2184400"/>
              <a:gd name="connsiteX34" fmla="*/ 227694 w 1626890"/>
              <a:gd name="connsiteY34" fmla="*/ 1398810 h 2184400"/>
              <a:gd name="connsiteX35" fmla="*/ 1287481 w 1626890"/>
              <a:gd name="connsiteY35" fmla="*/ 1087409 h 2184400"/>
              <a:gd name="connsiteX36" fmla="*/ 1301197 w 1626890"/>
              <a:gd name="connsiteY36" fmla="*/ 1111166 h 2184400"/>
              <a:gd name="connsiteX37" fmla="*/ 1239369 w 1626890"/>
              <a:gd name="connsiteY37" fmla="*/ 1146862 h 2184400"/>
              <a:gd name="connsiteX38" fmla="*/ 1233053 w 1626890"/>
              <a:gd name="connsiteY38" fmla="*/ 1132837 h 2184400"/>
              <a:gd name="connsiteX39" fmla="*/ 1225930 w 1626890"/>
              <a:gd name="connsiteY39" fmla="*/ 1122946 h 2184400"/>
              <a:gd name="connsiteX40" fmla="*/ 311133 w 1626890"/>
              <a:gd name="connsiteY40" fmla="*/ 1087409 h 2184400"/>
              <a:gd name="connsiteX41" fmla="*/ 370212 w 1626890"/>
              <a:gd name="connsiteY41" fmla="*/ 1121518 h 2184400"/>
              <a:gd name="connsiteX42" fmla="*/ 361223 w 1626890"/>
              <a:gd name="connsiteY42" fmla="*/ 1134000 h 2184400"/>
              <a:gd name="connsiteX43" fmla="*/ 356218 w 1626890"/>
              <a:gd name="connsiteY43" fmla="*/ 1145115 h 2184400"/>
              <a:gd name="connsiteX44" fmla="*/ 297417 w 1626890"/>
              <a:gd name="connsiteY44" fmla="*/ 1111166 h 2184400"/>
              <a:gd name="connsiteX45" fmla="*/ 795337 w 1626890"/>
              <a:gd name="connsiteY45" fmla="*/ 1012823 h 2184400"/>
              <a:gd name="connsiteX46" fmla="*/ 800100 w 1626890"/>
              <a:gd name="connsiteY46" fmla="*/ 1012823 h 2184400"/>
              <a:gd name="connsiteX47" fmla="*/ 807913 w 1626890"/>
              <a:gd name="connsiteY47" fmla="*/ 1087826 h 2184400"/>
              <a:gd name="connsiteX48" fmla="*/ 816707 w 1626890"/>
              <a:gd name="connsiteY48" fmla="*/ 1091468 h 2184400"/>
              <a:gd name="connsiteX49" fmla="*/ 823914 w 1626890"/>
              <a:gd name="connsiteY49" fmla="*/ 1108868 h 2184400"/>
              <a:gd name="connsiteX50" fmla="*/ 799307 w 1626890"/>
              <a:gd name="connsiteY50" fmla="*/ 1133475 h 2184400"/>
              <a:gd name="connsiteX51" fmla="*/ 774700 w 1626890"/>
              <a:gd name="connsiteY51" fmla="*/ 1108868 h 2184400"/>
              <a:gd name="connsiteX52" fmla="*/ 781907 w 1626890"/>
              <a:gd name="connsiteY52" fmla="*/ 1091468 h 2184400"/>
              <a:gd name="connsiteX53" fmla="*/ 790112 w 1626890"/>
              <a:gd name="connsiteY53" fmla="*/ 1088070 h 2184400"/>
              <a:gd name="connsiteX54" fmla="*/ 799306 w 1626890"/>
              <a:gd name="connsiteY54" fmla="*/ 985041 h 2184400"/>
              <a:gd name="connsiteX55" fmla="*/ 672305 w 1626890"/>
              <a:gd name="connsiteY55" fmla="*/ 1112042 h 2184400"/>
              <a:gd name="connsiteX56" fmla="*/ 799306 w 1626890"/>
              <a:gd name="connsiteY56" fmla="*/ 1239043 h 2184400"/>
              <a:gd name="connsiteX57" fmla="*/ 926307 w 1626890"/>
              <a:gd name="connsiteY57" fmla="*/ 1112042 h 2184400"/>
              <a:gd name="connsiteX58" fmla="*/ 799306 w 1626890"/>
              <a:gd name="connsiteY58" fmla="*/ 985041 h 2184400"/>
              <a:gd name="connsiteX59" fmla="*/ 1201859 w 1626890"/>
              <a:gd name="connsiteY59" fmla="*/ 969962 h 2184400"/>
              <a:gd name="connsiteX60" fmla="*/ 1209244 w 1626890"/>
              <a:gd name="connsiteY60" fmla="*/ 977347 h 2184400"/>
              <a:gd name="connsiteX61" fmla="*/ 840242 w 1626890"/>
              <a:gd name="connsiteY61" fmla="*/ 1379253 h 2184400"/>
              <a:gd name="connsiteX62" fmla="*/ 843403 w 1626890"/>
              <a:gd name="connsiteY62" fmla="*/ 1386818 h 2184400"/>
              <a:gd name="connsiteX63" fmla="*/ 838692 w 1626890"/>
              <a:gd name="connsiteY63" fmla="*/ 1398091 h 2184400"/>
              <a:gd name="connsiteX64" fmla="*/ 1104904 w 1626890"/>
              <a:gd name="connsiteY64" fmla="*/ 1682779 h 2184400"/>
              <a:gd name="connsiteX65" fmla="*/ 1099211 w 1626890"/>
              <a:gd name="connsiteY65" fmla="*/ 1688472 h 2184400"/>
              <a:gd name="connsiteX66" fmla="*/ 812555 w 1626890"/>
              <a:gd name="connsiteY66" fmla="*/ 1425285 h 2184400"/>
              <a:gd name="connsiteX67" fmla="*/ 799307 w 1626890"/>
              <a:gd name="connsiteY67" fmla="*/ 1430789 h 2184400"/>
              <a:gd name="connsiteX68" fmla="*/ 768180 w 1626890"/>
              <a:gd name="connsiteY68" fmla="*/ 1417857 h 2184400"/>
              <a:gd name="connsiteX69" fmla="*/ 768180 w 1626890"/>
              <a:gd name="connsiteY69" fmla="*/ 1355779 h 2184400"/>
              <a:gd name="connsiteX70" fmla="*/ 799307 w 1626890"/>
              <a:gd name="connsiteY70" fmla="*/ 1340260 h 2184400"/>
              <a:gd name="connsiteX71" fmla="*/ 803582 w 1626890"/>
              <a:gd name="connsiteY71" fmla="*/ 1342391 h 2184400"/>
              <a:gd name="connsiteX72" fmla="*/ 799307 w 1626890"/>
              <a:gd name="connsiteY72" fmla="*/ 955561 h 2184400"/>
              <a:gd name="connsiteX73" fmla="*/ 955789 w 1626890"/>
              <a:gd name="connsiteY73" fmla="*/ 1112043 h 2184400"/>
              <a:gd name="connsiteX74" fmla="*/ 799307 w 1626890"/>
              <a:gd name="connsiteY74" fmla="*/ 1268525 h 2184400"/>
              <a:gd name="connsiteX75" fmla="*/ 642825 w 1626890"/>
              <a:gd name="connsiteY75" fmla="*/ 1112043 h 2184400"/>
              <a:gd name="connsiteX76" fmla="*/ 799307 w 1626890"/>
              <a:gd name="connsiteY76" fmla="*/ 955561 h 2184400"/>
              <a:gd name="connsiteX77" fmla="*/ 1073236 w 1626890"/>
              <a:gd name="connsiteY77" fmla="*/ 883204 h 2184400"/>
              <a:gd name="connsiteX78" fmla="*/ 1096993 w 1626890"/>
              <a:gd name="connsiteY78" fmla="*/ 896920 h 2184400"/>
              <a:gd name="connsiteX79" fmla="*/ 1061296 w 1626890"/>
              <a:gd name="connsiteY79" fmla="*/ 958748 h 2184400"/>
              <a:gd name="connsiteX80" fmla="*/ 1048814 w 1626890"/>
              <a:gd name="connsiteY80" fmla="*/ 949760 h 2184400"/>
              <a:gd name="connsiteX81" fmla="*/ 1037699 w 1626890"/>
              <a:gd name="connsiteY81" fmla="*/ 944755 h 2184400"/>
              <a:gd name="connsiteX82" fmla="*/ 525378 w 1626890"/>
              <a:gd name="connsiteY82" fmla="*/ 883204 h 2184400"/>
              <a:gd name="connsiteX83" fmla="*/ 559487 w 1626890"/>
              <a:gd name="connsiteY83" fmla="*/ 942283 h 2184400"/>
              <a:gd name="connsiteX84" fmla="*/ 545462 w 1626890"/>
              <a:gd name="connsiteY84" fmla="*/ 948598 h 2184400"/>
              <a:gd name="connsiteX85" fmla="*/ 535570 w 1626890"/>
              <a:gd name="connsiteY85" fmla="*/ 955721 h 2184400"/>
              <a:gd name="connsiteX86" fmla="*/ 501621 w 1626890"/>
              <a:gd name="connsiteY86" fmla="*/ 896920 h 2184400"/>
              <a:gd name="connsiteX87" fmla="*/ 785590 w 1626890"/>
              <a:gd name="connsiteY87" fmla="*/ 813480 h 2184400"/>
              <a:gd name="connsiteX88" fmla="*/ 813022 w 1626890"/>
              <a:gd name="connsiteY88" fmla="*/ 813480 h 2184400"/>
              <a:gd name="connsiteX89" fmla="*/ 813022 w 1626890"/>
              <a:gd name="connsiteY89" fmla="*/ 881698 h 2184400"/>
              <a:gd name="connsiteX90" fmla="*/ 797718 w 1626890"/>
              <a:gd name="connsiteY90" fmla="*/ 880155 h 2184400"/>
              <a:gd name="connsiteX91" fmla="*/ 785590 w 1626890"/>
              <a:gd name="connsiteY91" fmla="*/ 881378 h 2184400"/>
              <a:gd name="connsiteX92" fmla="*/ 799307 w 1626890"/>
              <a:gd name="connsiteY92" fmla="*/ 769936 h 2184400"/>
              <a:gd name="connsiteX93" fmla="*/ 180975 w 1626890"/>
              <a:gd name="connsiteY93" fmla="*/ 1386680 h 2184400"/>
              <a:gd name="connsiteX94" fmla="*/ 799307 w 1626890"/>
              <a:gd name="connsiteY94" fmla="*/ 2003424 h 2184400"/>
              <a:gd name="connsiteX95" fmla="*/ 1417639 w 1626890"/>
              <a:gd name="connsiteY95" fmla="*/ 1386680 h 2184400"/>
              <a:gd name="connsiteX96" fmla="*/ 799307 w 1626890"/>
              <a:gd name="connsiteY96" fmla="*/ 769936 h 2184400"/>
              <a:gd name="connsiteX97" fmla="*/ 797718 w 1626890"/>
              <a:gd name="connsiteY97" fmla="*/ 64263 h 2184400"/>
              <a:gd name="connsiteX98" fmla="*/ 577310 w 1626890"/>
              <a:gd name="connsiteY98" fmla="*/ 284671 h 2184400"/>
              <a:gd name="connsiteX99" fmla="*/ 711925 w 1626890"/>
              <a:gd name="connsiteY99" fmla="*/ 487758 h 2184400"/>
              <a:gd name="connsiteX100" fmla="*/ 733427 w 1626890"/>
              <a:gd name="connsiteY100" fmla="*/ 492099 h 2184400"/>
              <a:gd name="connsiteX101" fmla="*/ 733427 w 1626890"/>
              <a:gd name="connsiteY101" fmla="*/ 457199 h 2184400"/>
              <a:gd name="connsiteX102" fmla="*/ 684214 w 1626890"/>
              <a:gd name="connsiteY102" fmla="*/ 457199 h 2184400"/>
              <a:gd name="connsiteX103" fmla="*/ 684214 w 1626890"/>
              <a:gd name="connsiteY103" fmla="*/ 280773 h 2184400"/>
              <a:gd name="connsiteX104" fmla="*/ 743505 w 1626890"/>
              <a:gd name="connsiteY104" fmla="*/ 225424 h 2184400"/>
              <a:gd name="connsiteX105" fmla="*/ 855111 w 1626890"/>
              <a:gd name="connsiteY105" fmla="*/ 225424 h 2184400"/>
              <a:gd name="connsiteX106" fmla="*/ 914402 w 1626890"/>
              <a:gd name="connsiteY106" fmla="*/ 280773 h 2184400"/>
              <a:gd name="connsiteX107" fmla="*/ 914402 w 1626890"/>
              <a:gd name="connsiteY107" fmla="*/ 457199 h 2184400"/>
              <a:gd name="connsiteX108" fmla="*/ 868365 w 1626890"/>
              <a:gd name="connsiteY108" fmla="*/ 457199 h 2184400"/>
              <a:gd name="connsiteX109" fmla="*/ 868365 w 1626890"/>
              <a:gd name="connsiteY109" fmla="*/ 490816 h 2184400"/>
              <a:gd name="connsiteX110" fmla="*/ 883511 w 1626890"/>
              <a:gd name="connsiteY110" fmla="*/ 487758 h 2184400"/>
              <a:gd name="connsiteX111" fmla="*/ 1018126 w 1626890"/>
              <a:gd name="connsiteY111" fmla="*/ 284671 h 2184400"/>
              <a:gd name="connsiteX112" fmla="*/ 797718 w 1626890"/>
              <a:gd name="connsiteY112" fmla="*/ 64263 h 2184400"/>
              <a:gd name="connsiteX113" fmla="*/ 797719 w 1626890"/>
              <a:gd name="connsiteY113" fmla="*/ 0 h 2184400"/>
              <a:gd name="connsiteX114" fmla="*/ 1082391 w 1626890"/>
              <a:gd name="connsiteY114" fmla="*/ 284672 h 2184400"/>
              <a:gd name="connsiteX115" fmla="*/ 908526 w 1626890"/>
              <a:gd name="connsiteY115" fmla="*/ 546973 h 2184400"/>
              <a:gd name="connsiteX116" fmla="*/ 868365 w 1626890"/>
              <a:gd name="connsiteY116" fmla="*/ 559440 h 2184400"/>
              <a:gd name="connsiteX117" fmla="*/ 868365 w 1626890"/>
              <a:gd name="connsiteY117" fmla="*/ 592574 h 2184400"/>
              <a:gd name="connsiteX118" fmla="*/ 962302 w 1626890"/>
              <a:gd name="connsiteY118" fmla="*/ 602025 h 2184400"/>
              <a:gd name="connsiteX119" fmla="*/ 1248682 w 1626890"/>
              <a:gd name="connsiteY119" fmla="*/ 722295 h 2184400"/>
              <a:gd name="connsiteX120" fmla="*/ 1338736 w 1626890"/>
              <a:gd name="connsiteY120" fmla="*/ 796450 h 2184400"/>
              <a:gd name="connsiteX121" fmla="*/ 1409620 w 1626890"/>
              <a:gd name="connsiteY121" fmla="*/ 725566 h 2184400"/>
              <a:gd name="connsiteX122" fmla="*/ 1390651 w 1626890"/>
              <a:gd name="connsiteY122" fmla="*/ 706596 h 2184400"/>
              <a:gd name="connsiteX123" fmla="*/ 1526141 w 1626890"/>
              <a:gd name="connsiteY123" fmla="*/ 567632 h 2184400"/>
              <a:gd name="connsiteX124" fmla="*/ 1550460 w 1626890"/>
              <a:gd name="connsiteY124" fmla="*/ 559816 h 2184400"/>
              <a:gd name="connsiteX125" fmla="*/ 1574779 w 1626890"/>
              <a:gd name="connsiteY125" fmla="*/ 567632 h 2184400"/>
              <a:gd name="connsiteX126" fmla="*/ 1616468 w 1626890"/>
              <a:gd name="connsiteY126" fmla="*/ 612796 h 2184400"/>
              <a:gd name="connsiteX127" fmla="*/ 1616468 w 1626890"/>
              <a:gd name="connsiteY127" fmla="*/ 657959 h 2184400"/>
              <a:gd name="connsiteX128" fmla="*/ 1480978 w 1626890"/>
              <a:gd name="connsiteY128" fmla="*/ 796923 h 2184400"/>
              <a:gd name="connsiteX129" fmla="*/ 1461214 w 1626890"/>
              <a:gd name="connsiteY129" fmla="*/ 777159 h 2184400"/>
              <a:gd name="connsiteX130" fmla="*/ 1390412 w 1626890"/>
              <a:gd name="connsiteY130" fmla="*/ 847961 h 2184400"/>
              <a:gd name="connsiteX131" fmla="*/ 1465008 w 1626890"/>
              <a:gd name="connsiteY131" fmla="*/ 938193 h 2184400"/>
              <a:gd name="connsiteX132" fmla="*/ 1601788 w 1626890"/>
              <a:gd name="connsiteY132" fmla="*/ 1385093 h 2184400"/>
              <a:gd name="connsiteX133" fmla="*/ 800894 w 1626890"/>
              <a:gd name="connsiteY133" fmla="*/ 2184400 h 2184400"/>
              <a:gd name="connsiteX134" fmla="*/ 0 w 1626890"/>
              <a:gd name="connsiteY134" fmla="*/ 1385093 h 2184400"/>
              <a:gd name="connsiteX135" fmla="*/ 639486 w 1626890"/>
              <a:gd name="connsiteY135" fmla="*/ 602025 h 2184400"/>
              <a:gd name="connsiteX136" fmla="*/ 733427 w 1626890"/>
              <a:gd name="connsiteY136" fmla="*/ 592574 h 2184400"/>
              <a:gd name="connsiteX137" fmla="*/ 733427 w 1626890"/>
              <a:gd name="connsiteY137" fmla="*/ 561412 h 2184400"/>
              <a:gd name="connsiteX138" fmla="*/ 686912 w 1626890"/>
              <a:gd name="connsiteY138" fmla="*/ 546973 h 2184400"/>
              <a:gd name="connsiteX139" fmla="*/ 513047 w 1626890"/>
              <a:gd name="connsiteY139" fmla="*/ 284672 h 2184400"/>
              <a:gd name="connsiteX140" fmla="*/ 797719 w 1626890"/>
              <a:gd name="connsiteY140"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626890" h="2184400">
                <a:moveTo>
                  <a:pt x="813022" y="1885314"/>
                </a:moveTo>
                <a:lnTo>
                  <a:pt x="813022" y="1956706"/>
                </a:lnTo>
                <a:lnTo>
                  <a:pt x="785590" y="1956706"/>
                </a:lnTo>
                <a:lnTo>
                  <a:pt x="785590" y="1885635"/>
                </a:lnTo>
                <a:lnTo>
                  <a:pt x="797718" y="1886857"/>
                </a:lnTo>
                <a:close/>
                <a:moveTo>
                  <a:pt x="535571" y="1814466"/>
                </a:moveTo>
                <a:lnTo>
                  <a:pt x="545463" y="1821590"/>
                </a:lnTo>
                <a:lnTo>
                  <a:pt x="559488" y="1827905"/>
                </a:lnTo>
                <a:lnTo>
                  <a:pt x="525380" y="1886983"/>
                </a:lnTo>
                <a:lnTo>
                  <a:pt x="501623" y="1873267"/>
                </a:lnTo>
                <a:close/>
                <a:moveTo>
                  <a:pt x="1061295" y="1811440"/>
                </a:moveTo>
                <a:lnTo>
                  <a:pt x="1096991" y="1873267"/>
                </a:lnTo>
                <a:lnTo>
                  <a:pt x="1073234" y="1886983"/>
                </a:lnTo>
                <a:lnTo>
                  <a:pt x="1037699" y="1825434"/>
                </a:lnTo>
                <a:lnTo>
                  <a:pt x="1048813" y="1820428"/>
                </a:lnTo>
                <a:close/>
                <a:moveTo>
                  <a:pt x="356219" y="1625073"/>
                </a:moveTo>
                <a:lnTo>
                  <a:pt x="361224" y="1636188"/>
                </a:lnTo>
                <a:lnTo>
                  <a:pt x="370212" y="1648670"/>
                </a:lnTo>
                <a:lnTo>
                  <a:pt x="311134" y="1682779"/>
                </a:lnTo>
                <a:lnTo>
                  <a:pt x="297418" y="1659022"/>
                </a:lnTo>
                <a:close/>
                <a:moveTo>
                  <a:pt x="1239369" y="1623326"/>
                </a:moveTo>
                <a:lnTo>
                  <a:pt x="1301196" y="1659022"/>
                </a:lnTo>
                <a:lnTo>
                  <a:pt x="1287480" y="1682779"/>
                </a:lnTo>
                <a:lnTo>
                  <a:pt x="1225931" y="1647244"/>
                </a:lnTo>
                <a:lnTo>
                  <a:pt x="1233053" y="1637351"/>
                </a:lnTo>
                <a:close/>
                <a:moveTo>
                  <a:pt x="1299847" y="1371378"/>
                </a:moveTo>
                <a:lnTo>
                  <a:pt x="1370920" y="1371378"/>
                </a:lnTo>
                <a:lnTo>
                  <a:pt x="1370920" y="1398810"/>
                </a:lnTo>
                <a:lnTo>
                  <a:pt x="1299527" y="1398810"/>
                </a:lnTo>
                <a:lnTo>
                  <a:pt x="1301070" y="1383506"/>
                </a:lnTo>
                <a:close/>
                <a:moveTo>
                  <a:pt x="227694" y="1371378"/>
                </a:moveTo>
                <a:lnTo>
                  <a:pt x="295591" y="1371378"/>
                </a:lnTo>
                <a:lnTo>
                  <a:pt x="294368" y="1383506"/>
                </a:lnTo>
                <a:lnTo>
                  <a:pt x="295911" y="1398810"/>
                </a:lnTo>
                <a:lnTo>
                  <a:pt x="227694" y="1398810"/>
                </a:lnTo>
                <a:close/>
                <a:moveTo>
                  <a:pt x="1287481" y="1087409"/>
                </a:moveTo>
                <a:lnTo>
                  <a:pt x="1301197" y="1111166"/>
                </a:lnTo>
                <a:lnTo>
                  <a:pt x="1239369" y="1146862"/>
                </a:lnTo>
                <a:lnTo>
                  <a:pt x="1233053" y="1132837"/>
                </a:lnTo>
                <a:lnTo>
                  <a:pt x="1225930" y="1122946"/>
                </a:lnTo>
                <a:close/>
                <a:moveTo>
                  <a:pt x="311133" y="1087409"/>
                </a:moveTo>
                <a:lnTo>
                  <a:pt x="370212" y="1121518"/>
                </a:lnTo>
                <a:lnTo>
                  <a:pt x="361223" y="1134000"/>
                </a:lnTo>
                <a:lnTo>
                  <a:pt x="356218" y="1145115"/>
                </a:lnTo>
                <a:lnTo>
                  <a:pt x="297417" y="1111166"/>
                </a:lnTo>
                <a:close/>
                <a:moveTo>
                  <a:pt x="795337" y="1012823"/>
                </a:moveTo>
                <a:lnTo>
                  <a:pt x="800100" y="1012823"/>
                </a:lnTo>
                <a:lnTo>
                  <a:pt x="807913" y="1087826"/>
                </a:lnTo>
                <a:lnTo>
                  <a:pt x="816707" y="1091468"/>
                </a:lnTo>
                <a:cubicBezTo>
                  <a:pt x="821160" y="1095921"/>
                  <a:pt x="823914" y="1102073"/>
                  <a:pt x="823914" y="1108868"/>
                </a:cubicBezTo>
                <a:cubicBezTo>
                  <a:pt x="823914" y="1122458"/>
                  <a:pt x="812897" y="1133475"/>
                  <a:pt x="799307" y="1133475"/>
                </a:cubicBezTo>
                <a:cubicBezTo>
                  <a:pt x="785717" y="1133475"/>
                  <a:pt x="774700" y="1122458"/>
                  <a:pt x="774700" y="1108868"/>
                </a:cubicBezTo>
                <a:cubicBezTo>
                  <a:pt x="774700" y="1102073"/>
                  <a:pt x="777454" y="1095921"/>
                  <a:pt x="781907" y="1091468"/>
                </a:cubicBezTo>
                <a:lnTo>
                  <a:pt x="790112" y="1088070"/>
                </a:lnTo>
                <a:close/>
                <a:moveTo>
                  <a:pt x="799306" y="985041"/>
                </a:moveTo>
                <a:cubicBezTo>
                  <a:pt x="729165" y="985041"/>
                  <a:pt x="672305" y="1041901"/>
                  <a:pt x="672305" y="1112042"/>
                </a:cubicBezTo>
                <a:cubicBezTo>
                  <a:pt x="672305" y="1182183"/>
                  <a:pt x="729165" y="1239043"/>
                  <a:pt x="799306" y="1239043"/>
                </a:cubicBezTo>
                <a:cubicBezTo>
                  <a:pt x="869447" y="1239043"/>
                  <a:pt x="926307" y="1182183"/>
                  <a:pt x="926307" y="1112042"/>
                </a:cubicBezTo>
                <a:cubicBezTo>
                  <a:pt x="926307" y="1041901"/>
                  <a:pt x="869447" y="985041"/>
                  <a:pt x="799306" y="985041"/>
                </a:cubicBezTo>
                <a:close/>
                <a:moveTo>
                  <a:pt x="1201859" y="969962"/>
                </a:moveTo>
                <a:lnTo>
                  <a:pt x="1209244" y="977347"/>
                </a:lnTo>
                <a:lnTo>
                  <a:pt x="840242" y="1379253"/>
                </a:lnTo>
                <a:lnTo>
                  <a:pt x="843403" y="1386818"/>
                </a:lnTo>
                <a:lnTo>
                  <a:pt x="838692" y="1398091"/>
                </a:lnTo>
                <a:lnTo>
                  <a:pt x="1104904" y="1682779"/>
                </a:lnTo>
                <a:lnTo>
                  <a:pt x="1099211" y="1688472"/>
                </a:lnTo>
                <a:lnTo>
                  <a:pt x="812555" y="1425285"/>
                </a:lnTo>
                <a:lnTo>
                  <a:pt x="799307" y="1430789"/>
                </a:lnTo>
                <a:cubicBezTo>
                  <a:pt x="788067" y="1430789"/>
                  <a:pt x="776827" y="1426478"/>
                  <a:pt x="768180" y="1417857"/>
                </a:cubicBezTo>
                <a:cubicBezTo>
                  <a:pt x="750888" y="1400613"/>
                  <a:pt x="750888" y="1373023"/>
                  <a:pt x="768180" y="1355779"/>
                </a:cubicBezTo>
                <a:cubicBezTo>
                  <a:pt x="776827" y="1345433"/>
                  <a:pt x="788067" y="1340260"/>
                  <a:pt x="799307" y="1340260"/>
                </a:cubicBezTo>
                <a:lnTo>
                  <a:pt x="803582" y="1342391"/>
                </a:lnTo>
                <a:close/>
                <a:moveTo>
                  <a:pt x="799307" y="955561"/>
                </a:moveTo>
                <a:cubicBezTo>
                  <a:pt x="885730" y="955561"/>
                  <a:pt x="955789" y="1025620"/>
                  <a:pt x="955789" y="1112043"/>
                </a:cubicBezTo>
                <a:cubicBezTo>
                  <a:pt x="955789" y="1198466"/>
                  <a:pt x="885730" y="1268525"/>
                  <a:pt x="799307" y="1268525"/>
                </a:cubicBezTo>
                <a:cubicBezTo>
                  <a:pt x="712884" y="1268525"/>
                  <a:pt x="642825" y="1198466"/>
                  <a:pt x="642825" y="1112043"/>
                </a:cubicBezTo>
                <a:cubicBezTo>
                  <a:pt x="642825" y="1025620"/>
                  <a:pt x="712884" y="955561"/>
                  <a:pt x="799307" y="955561"/>
                </a:cubicBezTo>
                <a:close/>
                <a:moveTo>
                  <a:pt x="1073236" y="883204"/>
                </a:moveTo>
                <a:lnTo>
                  <a:pt x="1096993" y="896920"/>
                </a:lnTo>
                <a:lnTo>
                  <a:pt x="1061296" y="958748"/>
                </a:lnTo>
                <a:lnTo>
                  <a:pt x="1048814" y="949760"/>
                </a:lnTo>
                <a:lnTo>
                  <a:pt x="1037699" y="944755"/>
                </a:lnTo>
                <a:close/>
                <a:moveTo>
                  <a:pt x="525378" y="883204"/>
                </a:moveTo>
                <a:lnTo>
                  <a:pt x="559487" y="942283"/>
                </a:lnTo>
                <a:lnTo>
                  <a:pt x="545462" y="948598"/>
                </a:lnTo>
                <a:lnTo>
                  <a:pt x="535570" y="955721"/>
                </a:lnTo>
                <a:lnTo>
                  <a:pt x="501621" y="896920"/>
                </a:lnTo>
                <a:close/>
                <a:moveTo>
                  <a:pt x="785590" y="813480"/>
                </a:moveTo>
                <a:lnTo>
                  <a:pt x="813022" y="813480"/>
                </a:lnTo>
                <a:lnTo>
                  <a:pt x="813022" y="881698"/>
                </a:lnTo>
                <a:lnTo>
                  <a:pt x="797718" y="880155"/>
                </a:lnTo>
                <a:lnTo>
                  <a:pt x="785590" y="881378"/>
                </a:lnTo>
                <a:close/>
                <a:moveTo>
                  <a:pt x="799307" y="769936"/>
                </a:moveTo>
                <a:cubicBezTo>
                  <a:pt x="457812" y="769936"/>
                  <a:pt x="180975" y="1046062"/>
                  <a:pt x="180975" y="1386680"/>
                </a:cubicBezTo>
                <a:cubicBezTo>
                  <a:pt x="180975" y="1727298"/>
                  <a:pt x="457812" y="2003424"/>
                  <a:pt x="799307" y="2003424"/>
                </a:cubicBezTo>
                <a:cubicBezTo>
                  <a:pt x="1140802" y="2003424"/>
                  <a:pt x="1417639" y="1727298"/>
                  <a:pt x="1417639" y="1386680"/>
                </a:cubicBezTo>
                <a:cubicBezTo>
                  <a:pt x="1417639" y="1046062"/>
                  <a:pt x="1140802" y="769936"/>
                  <a:pt x="799307" y="769936"/>
                </a:cubicBezTo>
                <a:close/>
                <a:moveTo>
                  <a:pt x="797718" y="64263"/>
                </a:moveTo>
                <a:cubicBezTo>
                  <a:pt x="675990" y="64263"/>
                  <a:pt x="577310" y="162943"/>
                  <a:pt x="577310" y="284671"/>
                </a:cubicBezTo>
                <a:cubicBezTo>
                  <a:pt x="577310" y="375967"/>
                  <a:pt x="632818" y="454299"/>
                  <a:pt x="711925" y="487758"/>
                </a:cubicBezTo>
                <a:lnTo>
                  <a:pt x="733427" y="492099"/>
                </a:lnTo>
                <a:lnTo>
                  <a:pt x="733427" y="457199"/>
                </a:lnTo>
                <a:lnTo>
                  <a:pt x="684214" y="457199"/>
                </a:lnTo>
                <a:cubicBezTo>
                  <a:pt x="684214" y="457199"/>
                  <a:pt x="684214" y="457199"/>
                  <a:pt x="684214" y="280773"/>
                </a:cubicBezTo>
                <a:cubicBezTo>
                  <a:pt x="684214" y="249639"/>
                  <a:pt x="712116" y="225424"/>
                  <a:pt x="743505" y="225424"/>
                </a:cubicBezTo>
                <a:cubicBezTo>
                  <a:pt x="743505" y="225424"/>
                  <a:pt x="743505" y="225424"/>
                  <a:pt x="855111" y="225424"/>
                </a:cubicBezTo>
                <a:cubicBezTo>
                  <a:pt x="886500" y="225424"/>
                  <a:pt x="914402" y="249639"/>
                  <a:pt x="914402" y="280773"/>
                </a:cubicBezTo>
                <a:cubicBezTo>
                  <a:pt x="914402" y="280773"/>
                  <a:pt x="914402" y="280773"/>
                  <a:pt x="914402" y="457199"/>
                </a:cubicBezTo>
                <a:lnTo>
                  <a:pt x="868365" y="457199"/>
                </a:lnTo>
                <a:lnTo>
                  <a:pt x="868365" y="490816"/>
                </a:lnTo>
                <a:lnTo>
                  <a:pt x="883511" y="487758"/>
                </a:lnTo>
                <a:cubicBezTo>
                  <a:pt x="962619" y="454299"/>
                  <a:pt x="1018126" y="375967"/>
                  <a:pt x="1018126" y="284671"/>
                </a:cubicBezTo>
                <a:cubicBezTo>
                  <a:pt x="1018126" y="162943"/>
                  <a:pt x="919446" y="64263"/>
                  <a:pt x="797718" y="64263"/>
                </a:cubicBezTo>
                <a:close/>
                <a:moveTo>
                  <a:pt x="797719" y="0"/>
                </a:moveTo>
                <a:cubicBezTo>
                  <a:pt x="954939" y="0"/>
                  <a:pt x="1082391" y="127452"/>
                  <a:pt x="1082391" y="284672"/>
                </a:cubicBezTo>
                <a:cubicBezTo>
                  <a:pt x="1082391" y="402587"/>
                  <a:pt x="1010699" y="503758"/>
                  <a:pt x="908526" y="546973"/>
                </a:cubicBezTo>
                <a:lnTo>
                  <a:pt x="868365" y="559440"/>
                </a:lnTo>
                <a:lnTo>
                  <a:pt x="868365" y="592574"/>
                </a:lnTo>
                <a:lnTo>
                  <a:pt x="962302" y="602025"/>
                </a:lnTo>
                <a:cubicBezTo>
                  <a:pt x="1066575" y="623320"/>
                  <a:pt x="1163466" y="664839"/>
                  <a:pt x="1248682" y="722295"/>
                </a:cubicBezTo>
                <a:lnTo>
                  <a:pt x="1338736" y="796450"/>
                </a:lnTo>
                <a:lnTo>
                  <a:pt x="1409620" y="725566"/>
                </a:lnTo>
                <a:lnTo>
                  <a:pt x="1390651" y="706596"/>
                </a:lnTo>
                <a:cubicBezTo>
                  <a:pt x="1390651" y="706596"/>
                  <a:pt x="1390651" y="706596"/>
                  <a:pt x="1526141" y="567632"/>
                </a:cubicBezTo>
                <a:cubicBezTo>
                  <a:pt x="1533089" y="562421"/>
                  <a:pt x="1541775" y="559816"/>
                  <a:pt x="1550460" y="559816"/>
                </a:cubicBezTo>
                <a:cubicBezTo>
                  <a:pt x="1559145" y="559816"/>
                  <a:pt x="1567830" y="562421"/>
                  <a:pt x="1574779" y="567632"/>
                </a:cubicBezTo>
                <a:cubicBezTo>
                  <a:pt x="1574779" y="567632"/>
                  <a:pt x="1574779" y="567632"/>
                  <a:pt x="1616468" y="612796"/>
                </a:cubicBezTo>
                <a:cubicBezTo>
                  <a:pt x="1630364" y="626692"/>
                  <a:pt x="1630364" y="647537"/>
                  <a:pt x="1616468" y="657959"/>
                </a:cubicBezTo>
                <a:cubicBezTo>
                  <a:pt x="1616468" y="657959"/>
                  <a:pt x="1616468" y="657959"/>
                  <a:pt x="1480978" y="796923"/>
                </a:cubicBezTo>
                <a:lnTo>
                  <a:pt x="1461214" y="777159"/>
                </a:lnTo>
                <a:lnTo>
                  <a:pt x="1390412" y="847961"/>
                </a:lnTo>
                <a:lnTo>
                  <a:pt x="1465008" y="938193"/>
                </a:lnTo>
                <a:cubicBezTo>
                  <a:pt x="1551364" y="1065763"/>
                  <a:pt x="1601788" y="1219551"/>
                  <a:pt x="1601788" y="1385093"/>
                </a:cubicBezTo>
                <a:cubicBezTo>
                  <a:pt x="1601788" y="1826538"/>
                  <a:pt x="1243216" y="2184400"/>
                  <a:pt x="800894" y="2184400"/>
                </a:cubicBezTo>
                <a:cubicBezTo>
                  <a:pt x="358572" y="2184400"/>
                  <a:pt x="0" y="1826538"/>
                  <a:pt x="0" y="1385093"/>
                </a:cubicBezTo>
                <a:cubicBezTo>
                  <a:pt x="0" y="998829"/>
                  <a:pt x="274532" y="676558"/>
                  <a:pt x="639486" y="602025"/>
                </a:cubicBezTo>
                <a:lnTo>
                  <a:pt x="733427" y="592574"/>
                </a:lnTo>
                <a:lnTo>
                  <a:pt x="733427" y="561412"/>
                </a:lnTo>
                <a:lnTo>
                  <a:pt x="686912" y="546973"/>
                </a:lnTo>
                <a:cubicBezTo>
                  <a:pt x="584739" y="503758"/>
                  <a:pt x="513047" y="402587"/>
                  <a:pt x="513047" y="284672"/>
                </a:cubicBezTo>
                <a:cubicBezTo>
                  <a:pt x="513047" y="127452"/>
                  <a:pt x="640499" y="0"/>
                  <a:pt x="79771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8"/>
          <p:cNvSpPr>
            <a:spLocks noEditPoints="1"/>
          </p:cNvSpPr>
          <p:nvPr/>
        </p:nvSpPr>
        <p:spPr bwMode="black">
          <a:xfrm>
            <a:off x="6338136" y="2569539"/>
            <a:ext cx="314694" cy="33720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endParaRPr>
          </a:p>
        </p:txBody>
      </p:sp>
      <p:grpSp>
        <p:nvGrpSpPr>
          <p:cNvPr id="2" name="Group 1"/>
          <p:cNvGrpSpPr/>
          <p:nvPr/>
        </p:nvGrpSpPr>
        <p:grpSpPr>
          <a:xfrm>
            <a:off x="5667891" y="3868243"/>
            <a:ext cx="1220653" cy="834269"/>
            <a:chOff x="5705343" y="3881813"/>
            <a:chExt cx="1245130" cy="850998"/>
          </a:xfrm>
        </p:grpSpPr>
        <p:sp>
          <p:nvSpPr>
            <p:cNvPr id="16" name="Freeform 5"/>
            <p:cNvSpPr>
              <a:spLocks noEditPoints="1"/>
            </p:cNvSpPr>
            <p:nvPr/>
          </p:nvSpPr>
          <p:spPr bwMode="black">
            <a:xfrm>
              <a:off x="5705343" y="3912091"/>
              <a:ext cx="838111" cy="65041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22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Freeform 5"/>
            <p:cNvSpPr>
              <a:spLocks noEditPoints="1"/>
            </p:cNvSpPr>
            <p:nvPr/>
          </p:nvSpPr>
          <p:spPr bwMode="black">
            <a:xfrm>
              <a:off x="5771925" y="3979668"/>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74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Freeform 5"/>
            <p:cNvSpPr>
              <a:spLocks noEditPoints="1"/>
            </p:cNvSpPr>
            <p:nvPr/>
          </p:nvSpPr>
          <p:spPr bwMode="black">
            <a:xfrm>
              <a:off x="5979982" y="3881813"/>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 name="Pentagon 26"/>
          <p:cNvSpPr/>
          <p:nvPr/>
        </p:nvSpPr>
        <p:spPr bwMode="auto">
          <a:xfrm>
            <a:off x="5299180" y="526649"/>
            <a:ext cx="6720316" cy="1236453"/>
          </a:xfrm>
          <a:prstGeom prst="homePlate">
            <a:avLst>
              <a:gd name="adj" fmla="val 31212"/>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549" b="0" i="0" u="none" strike="noStrike" kern="0" cap="none" spc="0" normalizeH="0" baseline="0" noProof="0" dirty="0">
                <a:ln>
                  <a:noFill/>
                </a:ln>
                <a:solidFill>
                  <a:schemeClr val="bg1"/>
                </a:solidFill>
                <a:effectLst/>
                <a:uLnTx/>
                <a:uFillTx/>
                <a:latin typeface="+mj-lt"/>
              </a:rPr>
              <a:t>Providing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contextual insights </a:t>
            </a:r>
            <a:r>
              <a:rPr kumimoji="0" lang="en-US" sz="2549" b="0" i="0" u="none" strike="noStrike" kern="0" cap="none" spc="0" normalizeH="0" baseline="0" noProof="0" dirty="0">
                <a:ln>
                  <a:noFill/>
                </a:ln>
                <a:solidFill>
                  <a:schemeClr val="bg1"/>
                </a:solidFill>
                <a:effectLst/>
                <a:uLnTx/>
                <a:uFillTx/>
                <a:latin typeface="+mj-lt"/>
              </a:rPr>
              <a:t>where </a:t>
            </a:r>
            <a:br>
              <a:rPr kumimoji="0" lang="en-US" sz="2549" b="0" i="0" u="none" strike="noStrike" kern="0" cap="none" spc="0" normalizeH="0" baseline="0" noProof="0" dirty="0">
                <a:ln>
                  <a:noFill/>
                </a:ln>
                <a:solidFill>
                  <a:schemeClr val="bg1"/>
                </a:solidFill>
                <a:effectLst/>
                <a:uLnTx/>
                <a:uFillTx/>
                <a:latin typeface="+mj-lt"/>
              </a:rPr>
            </a:br>
            <a:r>
              <a:rPr kumimoji="0" lang="en-US" sz="2549" b="0" i="0" u="none" strike="noStrike" kern="0" cap="none" spc="0" normalizeH="0" baseline="0" noProof="0" dirty="0">
                <a:ln>
                  <a:noFill/>
                </a:ln>
                <a:solidFill>
                  <a:schemeClr val="bg1"/>
                </a:solidFill>
                <a:effectLst/>
                <a:uLnTx/>
                <a:uFillTx/>
                <a:latin typeface="+mj-lt"/>
              </a:rPr>
              <a:t>and when users need them is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challenging</a:t>
            </a:r>
          </a:p>
        </p:txBody>
      </p:sp>
    </p:spTree>
    <p:extLst>
      <p:ext uri="{BB962C8B-B14F-4D97-AF65-F5344CB8AC3E}">
        <p14:creationId xmlns:p14="http://schemas.microsoft.com/office/powerpoint/2010/main" val="100708560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p:nvPr/>
        </p:nvSpPr>
        <p:spPr>
          <a:xfrm>
            <a:off x="439079" y="2223109"/>
            <a:ext cx="11769659" cy="4634406"/>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45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14" name="Rectangle 3"/>
          <p:cNvSpPr/>
          <p:nvPr/>
        </p:nvSpPr>
        <p:spPr>
          <a:xfrm>
            <a:off x="439079" y="3301147"/>
            <a:ext cx="11769659" cy="355636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1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5" name="Rectangle 3"/>
          <p:cNvSpPr/>
          <p:nvPr/>
        </p:nvSpPr>
        <p:spPr>
          <a:xfrm>
            <a:off x="439077" y="4444338"/>
            <a:ext cx="11769659" cy="2413173"/>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2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6" name="Rectangle 3"/>
          <p:cNvSpPr/>
          <p:nvPr/>
        </p:nvSpPr>
        <p:spPr>
          <a:xfrm>
            <a:off x="439077" y="5596603"/>
            <a:ext cx="11769659" cy="126090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grpSp>
        <p:nvGrpSpPr>
          <p:cNvPr id="356" name="Group 355"/>
          <p:cNvGrpSpPr/>
          <p:nvPr/>
        </p:nvGrpSpPr>
        <p:grpSpPr>
          <a:xfrm>
            <a:off x="439072" y="2184747"/>
            <a:ext cx="11769648" cy="4637265"/>
            <a:chOff x="1718830" y="2604045"/>
            <a:chExt cx="9524604" cy="3752713"/>
          </a:xfrm>
          <a:solidFill>
            <a:schemeClr val="bg1">
              <a:alpha val="14000"/>
            </a:schemeClr>
          </a:solidFill>
        </p:grpSpPr>
        <p:grpSp>
          <p:nvGrpSpPr>
            <p:cNvPr id="357" name="Group 356"/>
            <p:cNvGrpSpPr/>
            <p:nvPr/>
          </p:nvGrpSpPr>
          <p:grpSpPr>
            <a:xfrm>
              <a:off x="1718830" y="6177844"/>
              <a:ext cx="9472137" cy="178914"/>
              <a:chOff x="34439" y="3181226"/>
              <a:chExt cx="12103357" cy="228614"/>
            </a:xfrm>
            <a:grpFill/>
          </p:grpSpPr>
          <p:sp>
            <p:nvSpPr>
              <p:cNvPr id="556" name="Freeform 555"/>
              <p:cNvSpPr/>
              <p:nvPr/>
            </p:nvSpPr>
            <p:spPr>
              <a:xfrm>
                <a:off x="2250023" y="3184043"/>
                <a:ext cx="9270192" cy="222980"/>
              </a:xfrm>
              <a:custGeom>
                <a:avLst/>
                <a:gdLst>
                  <a:gd name="connsiteX0" fmla="*/ 9205705 w 9270192"/>
                  <a:gd name="connsiteY0" fmla="*/ 0 h 222980"/>
                  <a:gd name="connsiteX1" fmla="*/ 9250554 w 9270192"/>
                  <a:gd name="connsiteY1" fmla="*/ 39022 h 222980"/>
                  <a:gd name="connsiteX2" fmla="*/ 9250554 w 9270192"/>
                  <a:gd name="connsiteY2" fmla="*/ 75382 h 222980"/>
                  <a:gd name="connsiteX3" fmla="*/ 9270192 w 9270192"/>
                  <a:gd name="connsiteY3" fmla="*/ 102242 h 222980"/>
                  <a:gd name="connsiteX4" fmla="*/ 9270192 w 9270192"/>
                  <a:gd name="connsiteY4" fmla="*/ 120739 h 222980"/>
                  <a:gd name="connsiteX5" fmla="*/ 9250554 w 9270192"/>
                  <a:gd name="connsiteY5" fmla="*/ 147091 h 222980"/>
                  <a:gd name="connsiteX6" fmla="*/ 9250554 w 9270192"/>
                  <a:gd name="connsiteY6" fmla="*/ 184466 h 222980"/>
                  <a:gd name="connsiteX7" fmla="*/ 9205705 w 9270192"/>
                  <a:gd name="connsiteY7" fmla="*/ 222980 h 222980"/>
                  <a:gd name="connsiteX8" fmla="*/ 9205705 w 9270192"/>
                  <a:gd name="connsiteY8" fmla="*/ 203469 h 222980"/>
                  <a:gd name="connsiteX9" fmla="*/ 9221352 w 9270192"/>
                  <a:gd name="connsiteY9" fmla="*/ 197388 h 222980"/>
                  <a:gd name="connsiteX10" fmla="*/ 9225976 w 9270192"/>
                  <a:gd name="connsiteY10" fmla="*/ 178131 h 222980"/>
                  <a:gd name="connsiteX11" fmla="*/ 9225976 w 9270192"/>
                  <a:gd name="connsiteY11" fmla="*/ 142784 h 222980"/>
                  <a:gd name="connsiteX12" fmla="*/ 9250935 w 9270192"/>
                  <a:gd name="connsiteY12" fmla="*/ 111490 h 222980"/>
                  <a:gd name="connsiteX13" fmla="*/ 9250935 w 9270192"/>
                  <a:gd name="connsiteY13" fmla="*/ 111110 h 222980"/>
                  <a:gd name="connsiteX14" fmla="*/ 9225976 w 9270192"/>
                  <a:gd name="connsiteY14" fmla="*/ 79563 h 222980"/>
                  <a:gd name="connsiteX15" fmla="*/ 9225976 w 9270192"/>
                  <a:gd name="connsiteY15" fmla="*/ 43836 h 222980"/>
                  <a:gd name="connsiteX16" fmla="*/ 9205705 w 9270192"/>
                  <a:gd name="connsiteY16" fmla="*/ 19638 h 222980"/>
                  <a:gd name="connsiteX17" fmla="*/ 9188221 w 9270192"/>
                  <a:gd name="connsiteY17" fmla="*/ 0 h 222980"/>
                  <a:gd name="connsiteX18" fmla="*/ 9188221 w 9270192"/>
                  <a:gd name="connsiteY18" fmla="*/ 19638 h 222980"/>
                  <a:gd name="connsiteX19" fmla="*/ 9168077 w 9270192"/>
                  <a:gd name="connsiteY19" fmla="*/ 43836 h 222980"/>
                  <a:gd name="connsiteX20" fmla="*/ 9168077 w 9270192"/>
                  <a:gd name="connsiteY20" fmla="*/ 79563 h 222980"/>
                  <a:gd name="connsiteX21" fmla="*/ 9142865 w 9270192"/>
                  <a:gd name="connsiteY21" fmla="*/ 111110 h 222980"/>
                  <a:gd name="connsiteX22" fmla="*/ 9142865 w 9270192"/>
                  <a:gd name="connsiteY22" fmla="*/ 111490 h 222980"/>
                  <a:gd name="connsiteX23" fmla="*/ 9168077 w 9270192"/>
                  <a:gd name="connsiteY23" fmla="*/ 142784 h 222980"/>
                  <a:gd name="connsiteX24" fmla="*/ 9168077 w 9270192"/>
                  <a:gd name="connsiteY24" fmla="*/ 178131 h 222980"/>
                  <a:gd name="connsiteX25" fmla="*/ 9172575 w 9270192"/>
                  <a:gd name="connsiteY25" fmla="*/ 197451 h 222980"/>
                  <a:gd name="connsiteX26" fmla="*/ 9188221 w 9270192"/>
                  <a:gd name="connsiteY26" fmla="*/ 203469 h 222980"/>
                  <a:gd name="connsiteX27" fmla="*/ 9188221 w 9270192"/>
                  <a:gd name="connsiteY27" fmla="*/ 222980 h 222980"/>
                  <a:gd name="connsiteX28" fmla="*/ 9143118 w 9270192"/>
                  <a:gd name="connsiteY28" fmla="*/ 184466 h 222980"/>
                  <a:gd name="connsiteX29" fmla="*/ 9143118 w 9270192"/>
                  <a:gd name="connsiteY29" fmla="*/ 147091 h 222980"/>
                  <a:gd name="connsiteX30" fmla="*/ 9123354 w 9270192"/>
                  <a:gd name="connsiteY30" fmla="*/ 120739 h 222980"/>
                  <a:gd name="connsiteX31" fmla="*/ 9123354 w 9270192"/>
                  <a:gd name="connsiteY31" fmla="*/ 102242 h 222980"/>
                  <a:gd name="connsiteX32" fmla="*/ 9143118 w 9270192"/>
                  <a:gd name="connsiteY32" fmla="*/ 75382 h 222980"/>
                  <a:gd name="connsiteX33" fmla="*/ 9143118 w 9270192"/>
                  <a:gd name="connsiteY33" fmla="*/ 39022 h 222980"/>
                  <a:gd name="connsiteX34" fmla="*/ 9188221 w 9270192"/>
                  <a:gd name="connsiteY34" fmla="*/ 0 h 222980"/>
                  <a:gd name="connsiteX35" fmla="*/ 6147040 w 9270192"/>
                  <a:gd name="connsiteY35" fmla="*/ 0 h 222980"/>
                  <a:gd name="connsiteX36" fmla="*/ 6191889 w 9270192"/>
                  <a:gd name="connsiteY36" fmla="*/ 39022 h 222980"/>
                  <a:gd name="connsiteX37" fmla="*/ 6191889 w 9270192"/>
                  <a:gd name="connsiteY37" fmla="*/ 75382 h 222980"/>
                  <a:gd name="connsiteX38" fmla="*/ 6211527 w 9270192"/>
                  <a:gd name="connsiteY38" fmla="*/ 102242 h 222980"/>
                  <a:gd name="connsiteX39" fmla="*/ 6211527 w 9270192"/>
                  <a:gd name="connsiteY39" fmla="*/ 120739 h 222980"/>
                  <a:gd name="connsiteX40" fmla="*/ 6191889 w 9270192"/>
                  <a:gd name="connsiteY40" fmla="*/ 147091 h 222980"/>
                  <a:gd name="connsiteX41" fmla="*/ 6191889 w 9270192"/>
                  <a:gd name="connsiteY41" fmla="*/ 184466 h 222980"/>
                  <a:gd name="connsiteX42" fmla="*/ 6147040 w 9270192"/>
                  <a:gd name="connsiteY42" fmla="*/ 222980 h 222980"/>
                  <a:gd name="connsiteX43" fmla="*/ 6147040 w 9270192"/>
                  <a:gd name="connsiteY43" fmla="*/ 203469 h 222980"/>
                  <a:gd name="connsiteX44" fmla="*/ 6162687 w 9270192"/>
                  <a:gd name="connsiteY44" fmla="*/ 197388 h 222980"/>
                  <a:gd name="connsiteX45" fmla="*/ 6167311 w 9270192"/>
                  <a:gd name="connsiteY45" fmla="*/ 178131 h 222980"/>
                  <a:gd name="connsiteX46" fmla="*/ 6167311 w 9270192"/>
                  <a:gd name="connsiteY46" fmla="*/ 142784 h 222980"/>
                  <a:gd name="connsiteX47" fmla="*/ 6192270 w 9270192"/>
                  <a:gd name="connsiteY47" fmla="*/ 111490 h 222980"/>
                  <a:gd name="connsiteX48" fmla="*/ 6192270 w 9270192"/>
                  <a:gd name="connsiteY48" fmla="*/ 111110 h 222980"/>
                  <a:gd name="connsiteX49" fmla="*/ 6167311 w 9270192"/>
                  <a:gd name="connsiteY49" fmla="*/ 79563 h 222980"/>
                  <a:gd name="connsiteX50" fmla="*/ 6167311 w 9270192"/>
                  <a:gd name="connsiteY50" fmla="*/ 43836 h 222980"/>
                  <a:gd name="connsiteX51" fmla="*/ 6147040 w 9270192"/>
                  <a:gd name="connsiteY51" fmla="*/ 19638 h 222980"/>
                  <a:gd name="connsiteX52" fmla="*/ 6129556 w 9270192"/>
                  <a:gd name="connsiteY52" fmla="*/ 0 h 222980"/>
                  <a:gd name="connsiteX53" fmla="*/ 6129556 w 9270192"/>
                  <a:gd name="connsiteY53" fmla="*/ 19638 h 222980"/>
                  <a:gd name="connsiteX54" fmla="*/ 6109412 w 9270192"/>
                  <a:gd name="connsiteY54" fmla="*/ 43836 h 222980"/>
                  <a:gd name="connsiteX55" fmla="*/ 6109412 w 9270192"/>
                  <a:gd name="connsiteY55" fmla="*/ 79563 h 222980"/>
                  <a:gd name="connsiteX56" fmla="*/ 6084200 w 9270192"/>
                  <a:gd name="connsiteY56" fmla="*/ 111110 h 222980"/>
                  <a:gd name="connsiteX57" fmla="*/ 6084200 w 9270192"/>
                  <a:gd name="connsiteY57" fmla="*/ 111490 h 222980"/>
                  <a:gd name="connsiteX58" fmla="*/ 6109412 w 9270192"/>
                  <a:gd name="connsiteY58" fmla="*/ 142784 h 222980"/>
                  <a:gd name="connsiteX59" fmla="*/ 6109412 w 9270192"/>
                  <a:gd name="connsiteY59" fmla="*/ 178131 h 222980"/>
                  <a:gd name="connsiteX60" fmla="*/ 6113910 w 9270192"/>
                  <a:gd name="connsiteY60" fmla="*/ 197451 h 222980"/>
                  <a:gd name="connsiteX61" fmla="*/ 6129556 w 9270192"/>
                  <a:gd name="connsiteY61" fmla="*/ 203469 h 222980"/>
                  <a:gd name="connsiteX62" fmla="*/ 6129556 w 9270192"/>
                  <a:gd name="connsiteY62" fmla="*/ 222980 h 222980"/>
                  <a:gd name="connsiteX63" fmla="*/ 6084454 w 9270192"/>
                  <a:gd name="connsiteY63" fmla="*/ 184466 h 222980"/>
                  <a:gd name="connsiteX64" fmla="*/ 6084454 w 9270192"/>
                  <a:gd name="connsiteY64" fmla="*/ 147091 h 222980"/>
                  <a:gd name="connsiteX65" fmla="*/ 6064689 w 9270192"/>
                  <a:gd name="connsiteY65" fmla="*/ 120739 h 222980"/>
                  <a:gd name="connsiteX66" fmla="*/ 6064689 w 9270192"/>
                  <a:gd name="connsiteY66" fmla="*/ 102242 h 222980"/>
                  <a:gd name="connsiteX67" fmla="*/ 6084454 w 9270192"/>
                  <a:gd name="connsiteY67" fmla="*/ 75382 h 222980"/>
                  <a:gd name="connsiteX68" fmla="*/ 6084454 w 9270192"/>
                  <a:gd name="connsiteY68" fmla="*/ 39022 h 222980"/>
                  <a:gd name="connsiteX69" fmla="*/ 6129556 w 9270192"/>
                  <a:gd name="connsiteY69" fmla="*/ 0 h 222980"/>
                  <a:gd name="connsiteX70" fmla="*/ 3141038 w 9270192"/>
                  <a:gd name="connsiteY70" fmla="*/ 0 h 222980"/>
                  <a:gd name="connsiteX71" fmla="*/ 3185888 w 9270192"/>
                  <a:gd name="connsiteY71" fmla="*/ 39022 h 222980"/>
                  <a:gd name="connsiteX72" fmla="*/ 3185888 w 9270192"/>
                  <a:gd name="connsiteY72" fmla="*/ 75382 h 222980"/>
                  <a:gd name="connsiteX73" fmla="*/ 3205525 w 9270192"/>
                  <a:gd name="connsiteY73" fmla="*/ 102242 h 222980"/>
                  <a:gd name="connsiteX74" fmla="*/ 3205525 w 9270192"/>
                  <a:gd name="connsiteY74" fmla="*/ 120739 h 222980"/>
                  <a:gd name="connsiteX75" fmla="*/ 3185888 w 9270192"/>
                  <a:gd name="connsiteY75" fmla="*/ 147091 h 222980"/>
                  <a:gd name="connsiteX76" fmla="*/ 3185888 w 9270192"/>
                  <a:gd name="connsiteY76" fmla="*/ 184466 h 222980"/>
                  <a:gd name="connsiteX77" fmla="*/ 3141038 w 9270192"/>
                  <a:gd name="connsiteY77" fmla="*/ 222980 h 222980"/>
                  <a:gd name="connsiteX78" fmla="*/ 3141038 w 9270192"/>
                  <a:gd name="connsiteY78" fmla="*/ 203469 h 222980"/>
                  <a:gd name="connsiteX79" fmla="*/ 3156685 w 9270192"/>
                  <a:gd name="connsiteY79" fmla="*/ 197388 h 222980"/>
                  <a:gd name="connsiteX80" fmla="*/ 3161309 w 9270192"/>
                  <a:gd name="connsiteY80" fmla="*/ 178131 h 222980"/>
                  <a:gd name="connsiteX81" fmla="*/ 3161309 w 9270192"/>
                  <a:gd name="connsiteY81" fmla="*/ 142784 h 222980"/>
                  <a:gd name="connsiteX82" fmla="*/ 3186268 w 9270192"/>
                  <a:gd name="connsiteY82" fmla="*/ 111490 h 222980"/>
                  <a:gd name="connsiteX83" fmla="*/ 3186268 w 9270192"/>
                  <a:gd name="connsiteY83" fmla="*/ 111110 h 222980"/>
                  <a:gd name="connsiteX84" fmla="*/ 3161309 w 9270192"/>
                  <a:gd name="connsiteY84" fmla="*/ 79563 h 222980"/>
                  <a:gd name="connsiteX85" fmla="*/ 3161309 w 9270192"/>
                  <a:gd name="connsiteY85" fmla="*/ 43836 h 222980"/>
                  <a:gd name="connsiteX86" fmla="*/ 3141038 w 9270192"/>
                  <a:gd name="connsiteY86" fmla="*/ 19638 h 222980"/>
                  <a:gd name="connsiteX87" fmla="*/ 3123554 w 9270192"/>
                  <a:gd name="connsiteY87" fmla="*/ 0 h 222980"/>
                  <a:gd name="connsiteX88" fmla="*/ 3123554 w 9270192"/>
                  <a:gd name="connsiteY88" fmla="*/ 19638 h 222980"/>
                  <a:gd name="connsiteX89" fmla="*/ 3103410 w 9270192"/>
                  <a:gd name="connsiteY89" fmla="*/ 43836 h 222980"/>
                  <a:gd name="connsiteX90" fmla="*/ 3103410 w 9270192"/>
                  <a:gd name="connsiteY90" fmla="*/ 79563 h 222980"/>
                  <a:gd name="connsiteX91" fmla="*/ 3078198 w 9270192"/>
                  <a:gd name="connsiteY91" fmla="*/ 111110 h 222980"/>
                  <a:gd name="connsiteX92" fmla="*/ 3078198 w 9270192"/>
                  <a:gd name="connsiteY92" fmla="*/ 111490 h 222980"/>
                  <a:gd name="connsiteX93" fmla="*/ 3103410 w 9270192"/>
                  <a:gd name="connsiteY93" fmla="*/ 142784 h 222980"/>
                  <a:gd name="connsiteX94" fmla="*/ 3103410 w 9270192"/>
                  <a:gd name="connsiteY94" fmla="*/ 178131 h 222980"/>
                  <a:gd name="connsiteX95" fmla="*/ 3107908 w 9270192"/>
                  <a:gd name="connsiteY95" fmla="*/ 197451 h 222980"/>
                  <a:gd name="connsiteX96" fmla="*/ 3123554 w 9270192"/>
                  <a:gd name="connsiteY96" fmla="*/ 203469 h 222980"/>
                  <a:gd name="connsiteX97" fmla="*/ 3123554 w 9270192"/>
                  <a:gd name="connsiteY97" fmla="*/ 222980 h 222980"/>
                  <a:gd name="connsiteX98" fmla="*/ 3078452 w 9270192"/>
                  <a:gd name="connsiteY98" fmla="*/ 184466 h 222980"/>
                  <a:gd name="connsiteX99" fmla="*/ 3078452 w 9270192"/>
                  <a:gd name="connsiteY99" fmla="*/ 147091 h 222980"/>
                  <a:gd name="connsiteX100" fmla="*/ 3058687 w 9270192"/>
                  <a:gd name="connsiteY100" fmla="*/ 120739 h 222980"/>
                  <a:gd name="connsiteX101" fmla="*/ 3058687 w 9270192"/>
                  <a:gd name="connsiteY101" fmla="*/ 102242 h 222980"/>
                  <a:gd name="connsiteX102" fmla="*/ 3078452 w 9270192"/>
                  <a:gd name="connsiteY102" fmla="*/ 75382 h 222980"/>
                  <a:gd name="connsiteX103" fmla="*/ 3078452 w 9270192"/>
                  <a:gd name="connsiteY103" fmla="*/ 39022 h 222980"/>
                  <a:gd name="connsiteX104" fmla="*/ 3123554 w 9270192"/>
                  <a:gd name="connsiteY104" fmla="*/ 0 h 222980"/>
                  <a:gd name="connsiteX105" fmla="*/ 82351 w 9270192"/>
                  <a:gd name="connsiteY105" fmla="*/ 0 h 222980"/>
                  <a:gd name="connsiteX106" fmla="*/ 127200 w 9270192"/>
                  <a:gd name="connsiteY106" fmla="*/ 39022 h 222980"/>
                  <a:gd name="connsiteX107" fmla="*/ 127200 w 9270192"/>
                  <a:gd name="connsiteY107" fmla="*/ 75382 h 222980"/>
                  <a:gd name="connsiteX108" fmla="*/ 146838 w 9270192"/>
                  <a:gd name="connsiteY108" fmla="*/ 102242 h 222980"/>
                  <a:gd name="connsiteX109" fmla="*/ 146838 w 9270192"/>
                  <a:gd name="connsiteY109" fmla="*/ 120739 h 222980"/>
                  <a:gd name="connsiteX110" fmla="*/ 127200 w 9270192"/>
                  <a:gd name="connsiteY110" fmla="*/ 147091 h 222980"/>
                  <a:gd name="connsiteX111" fmla="*/ 127200 w 9270192"/>
                  <a:gd name="connsiteY111" fmla="*/ 184466 h 222980"/>
                  <a:gd name="connsiteX112" fmla="*/ 82351 w 9270192"/>
                  <a:gd name="connsiteY112" fmla="*/ 222980 h 222980"/>
                  <a:gd name="connsiteX113" fmla="*/ 82351 w 9270192"/>
                  <a:gd name="connsiteY113" fmla="*/ 203469 h 222980"/>
                  <a:gd name="connsiteX114" fmla="*/ 97998 w 9270192"/>
                  <a:gd name="connsiteY114" fmla="*/ 197388 h 222980"/>
                  <a:gd name="connsiteX115" fmla="*/ 102622 w 9270192"/>
                  <a:gd name="connsiteY115" fmla="*/ 178131 h 222980"/>
                  <a:gd name="connsiteX116" fmla="*/ 102622 w 9270192"/>
                  <a:gd name="connsiteY116" fmla="*/ 142784 h 222980"/>
                  <a:gd name="connsiteX117" fmla="*/ 127580 w 9270192"/>
                  <a:gd name="connsiteY117" fmla="*/ 111490 h 222980"/>
                  <a:gd name="connsiteX118" fmla="*/ 127580 w 9270192"/>
                  <a:gd name="connsiteY118" fmla="*/ 111110 h 222980"/>
                  <a:gd name="connsiteX119" fmla="*/ 102622 w 9270192"/>
                  <a:gd name="connsiteY119" fmla="*/ 79563 h 222980"/>
                  <a:gd name="connsiteX120" fmla="*/ 102622 w 9270192"/>
                  <a:gd name="connsiteY120" fmla="*/ 43836 h 222980"/>
                  <a:gd name="connsiteX121" fmla="*/ 82351 w 9270192"/>
                  <a:gd name="connsiteY121" fmla="*/ 19638 h 222980"/>
                  <a:gd name="connsiteX122" fmla="*/ 64867 w 9270192"/>
                  <a:gd name="connsiteY122" fmla="*/ 0 h 222980"/>
                  <a:gd name="connsiteX123" fmla="*/ 64867 w 9270192"/>
                  <a:gd name="connsiteY123" fmla="*/ 19638 h 222980"/>
                  <a:gd name="connsiteX124" fmla="*/ 44723 w 9270192"/>
                  <a:gd name="connsiteY124" fmla="*/ 43836 h 222980"/>
                  <a:gd name="connsiteX125" fmla="*/ 44723 w 9270192"/>
                  <a:gd name="connsiteY125" fmla="*/ 79563 h 222980"/>
                  <a:gd name="connsiteX126" fmla="*/ 19511 w 9270192"/>
                  <a:gd name="connsiteY126" fmla="*/ 111110 h 222980"/>
                  <a:gd name="connsiteX127" fmla="*/ 19511 w 9270192"/>
                  <a:gd name="connsiteY127" fmla="*/ 111490 h 222980"/>
                  <a:gd name="connsiteX128" fmla="*/ 44723 w 9270192"/>
                  <a:gd name="connsiteY128" fmla="*/ 142784 h 222980"/>
                  <a:gd name="connsiteX129" fmla="*/ 44723 w 9270192"/>
                  <a:gd name="connsiteY129" fmla="*/ 178131 h 222980"/>
                  <a:gd name="connsiteX130" fmla="*/ 49221 w 9270192"/>
                  <a:gd name="connsiteY130" fmla="*/ 197451 h 222980"/>
                  <a:gd name="connsiteX131" fmla="*/ 64867 w 9270192"/>
                  <a:gd name="connsiteY131" fmla="*/ 203469 h 222980"/>
                  <a:gd name="connsiteX132" fmla="*/ 64867 w 9270192"/>
                  <a:gd name="connsiteY132" fmla="*/ 222980 h 222980"/>
                  <a:gd name="connsiteX133" fmla="*/ 19765 w 9270192"/>
                  <a:gd name="connsiteY133" fmla="*/ 184466 h 222980"/>
                  <a:gd name="connsiteX134" fmla="*/ 19765 w 9270192"/>
                  <a:gd name="connsiteY134" fmla="*/ 147091 h 222980"/>
                  <a:gd name="connsiteX135" fmla="*/ 0 w 9270192"/>
                  <a:gd name="connsiteY135" fmla="*/ 120739 h 222980"/>
                  <a:gd name="connsiteX136" fmla="*/ 0 w 9270192"/>
                  <a:gd name="connsiteY136" fmla="*/ 102242 h 222980"/>
                  <a:gd name="connsiteX137" fmla="*/ 19765 w 9270192"/>
                  <a:gd name="connsiteY137" fmla="*/ 75382 h 222980"/>
                  <a:gd name="connsiteX138" fmla="*/ 19765 w 9270192"/>
                  <a:gd name="connsiteY138" fmla="*/ 39022 h 222980"/>
                  <a:gd name="connsiteX139" fmla="*/ 64867 w 9270192"/>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270192" h="222980">
                    <a:moveTo>
                      <a:pt x="9205705" y="0"/>
                    </a:moveTo>
                    <a:cubicBezTo>
                      <a:pt x="9235605" y="338"/>
                      <a:pt x="9250554" y="13345"/>
                      <a:pt x="9250554" y="39022"/>
                    </a:cubicBezTo>
                    <a:lnTo>
                      <a:pt x="9250554" y="75382"/>
                    </a:lnTo>
                    <a:cubicBezTo>
                      <a:pt x="9250554" y="92444"/>
                      <a:pt x="9257100" y="101397"/>
                      <a:pt x="9270192" y="102242"/>
                    </a:cubicBezTo>
                    <a:lnTo>
                      <a:pt x="9270192" y="120739"/>
                    </a:lnTo>
                    <a:cubicBezTo>
                      <a:pt x="9257100" y="121583"/>
                      <a:pt x="9250554" y="130367"/>
                      <a:pt x="9250554" y="147091"/>
                    </a:cubicBezTo>
                    <a:lnTo>
                      <a:pt x="9250554" y="184466"/>
                    </a:lnTo>
                    <a:cubicBezTo>
                      <a:pt x="9250554" y="209804"/>
                      <a:pt x="9235605" y="222642"/>
                      <a:pt x="9205705" y="222980"/>
                    </a:cubicBezTo>
                    <a:lnTo>
                      <a:pt x="9205705" y="203469"/>
                    </a:lnTo>
                    <a:cubicBezTo>
                      <a:pt x="9213053" y="203300"/>
                      <a:pt x="9218269" y="201274"/>
                      <a:pt x="9221352" y="197388"/>
                    </a:cubicBezTo>
                    <a:cubicBezTo>
                      <a:pt x="9224434" y="193503"/>
                      <a:pt x="9225976" y="187084"/>
                      <a:pt x="9225976" y="178131"/>
                    </a:cubicBezTo>
                    <a:lnTo>
                      <a:pt x="9225976" y="142784"/>
                    </a:lnTo>
                    <a:cubicBezTo>
                      <a:pt x="9225976" y="125638"/>
                      <a:pt x="9234296" y="115207"/>
                      <a:pt x="9250935" y="111490"/>
                    </a:cubicBezTo>
                    <a:lnTo>
                      <a:pt x="9250935" y="111110"/>
                    </a:lnTo>
                    <a:cubicBezTo>
                      <a:pt x="9234296" y="107140"/>
                      <a:pt x="9225976" y="96625"/>
                      <a:pt x="9225976" y="79563"/>
                    </a:cubicBezTo>
                    <a:lnTo>
                      <a:pt x="9225976" y="43836"/>
                    </a:lnTo>
                    <a:cubicBezTo>
                      <a:pt x="9225976" y="28041"/>
                      <a:pt x="9219219" y="19975"/>
                      <a:pt x="9205705" y="19638"/>
                    </a:cubicBezTo>
                    <a:close/>
                    <a:moveTo>
                      <a:pt x="9188221" y="0"/>
                    </a:moveTo>
                    <a:lnTo>
                      <a:pt x="9188221" y="19638"/>
                    </a:lnTo>
                    <a:cubicBezTo>
                      <a:pt x="9174792" y="19975"/>
                      <a:pt x="9168077" y="28041"/>
                      <a:pt x="9168077" y="43836"/>
                    </a:cubicBezTo>
                    <a:lnTo>
                      <a:pt x="9168077" y="79563"/>
                    </a:lnTo>
                    <a:cubicBezTo>
                      <a:pt x="9168077" y="96625"/>
                      <a:pt x="9159673" y="107140"/>
                      <a:pt x="9142865" y="111110"/>
                    </a:cubicBezTo>
                    <a:lnTo>
                      <a:pt x="9142865" y="111490"/>
                    </a:lnTo>
                    <a:cubicBezTo>
                      <a:pt x="9159673" y="115207"/>
                      <a:pt x="9168077" y="125638"/>
                      <a:pt x="9168077" y="142784"/>
                    </a:cubicBezTo>
                    <a:lnTo>
                      <a:pt x="9168077" y="178131"/>
                    </a:lnTo>
                    <a:cubicBezTo>
                      <a:pt x="9168077" y="187168"/>
                      <a:pt x="9169576" y="193608"/>
                      <a:pt x="9172575" y="197451"/>
                    </a:cubicBezTo>
                    <a:cubicBezTo>
                      <a:pt x="9175573" y="201294"/>
                      <a:pt x="9180788" y="203300"/>
                      <a:pt x="9188221" y="203469"/>
                    </a:cubicBezTo>
                    <a:lnTo>
                      <a:pt x="9188221" y="222980"/>
                    </a:lnTo>
                    <a:cubicBezTo>
                      <a:pt x="9158152" y="222642"/>
                      <a:pt x="9143118" y="209804"/>
                      <a:pt x="9143118" y="184466"/>
                    </a:cubicBezTo>
                    <a:lnTo>
                      <a:pt x="9143118" y="147091"/>
                    </a:lnTo>
                    <a:cubicBezTo>
                      <a:pt x="9143118" y="130367"/>
                      <a:pt x="9136530" y="121583"/>
                      <a:pt x="9123354" y="120739"/>
                    </a:cubicBezTo>
                    <a:lnTo>
                      <a:pt x="9123354" y="102242"/>
                    </a:lnTo>
                    <a:cubicBezTo>
                      <a:pt x="9136530" y="101397"/>
                      <a:pt x="9143118" y="92444"/>
                      <a:pt x="9143118" y="75382"/>
                    </a:cubicBezTo>
                    <a:lnTo>
                      <a:pt x="9143118" y="39022"/>
                    </a:lnTo>
                    <a:cubicBezTo>
                      <a:pt x="9143118" y="13345"/>
                      <a:pt x="9158152" y="338"/>
                      <a:pt x="9188221" y="0"/>
                    </a:cubicBezTo>
                    <a:close/>
                    <a:moveTo>
                      <a:pt x="6147040" y="0"/>
                    </a:moveTo>
                    <a:cubicBezTo>
                      <a:pt x="6176940" y="338"/>
                      <a:pt x="6191889" y="13345"/>
                      <a:pt x="6191889" y="39022"/>
                    </a:cubicBezTo>
                    <a:lnTo>
                      <a:pt x="6191889" y="75382"/>
                    </a:lnTo>
                    <a:cubicBezTo>
                      <a:pt x="6191889" y="92444"/>
                      <a:pt x="6198435" y="101397"/>
                      <a:pt x="6211527" y="102242"/>
                    </a:cubicBezTo>
                    <a:lnTo>
                      <a:pt x="6211527" y="120739"/>
                    </a:lnTo>
                    <a:cubicBezTo>
                      <a:pt x="6198435" y="121583"/>
                      <a:pt x="6191889" y="130367"/>
                      <a:pt x="6191889" y="147091"/>
                    </a:cubicBezTo>
                    <a:lnTo>
                      <a:pt x="6191889" y="184466"/>
                    </a:lnTo>
                    <a:cubicBezTo>
                      <a:pt x="6191889" y="209804"/>
                      <a:pt x="6176940" y="222642"/>
                      <a:pt x="6147040" y="222980"/>
                    </a:cubicBezTo>
                    <a:lnTo>
                      <a:pt x="6147040" y="203469"/>
                    </a:lnTo>
                    <a:cubicBezTo>
                      <a:pt x="6154388" y="203300"/>
                      <a:pt x="6159604" y="201274"/>
                      <a:pt x="6162687" y="197388"/>
                    </a:cubicBezTo>
                    <a:cubicBezTo>
                      <a:pt x="6165769" y="193503"/>
                      <a:pt x="6167311" y="187084"/>
                      <a:pt x="6167311" y="178131"/>
                    </a:cubicBezTo>
                    <a:lnTo>
                      <a:pt x="6167311" y="142784"/>
                    </a:lnTo>
                    <a:cubicBezTo>
                      <a:pt x="6167311" y="125638"/>
                      <a:pt x="6175631" y="115207"/>
                      <a:pt x="6192270" y="111490"/>
                    </a:cubicBezTo>
                    <a:lnTo>
                      <a:pt x="6192270" y="111110"/>
                    </a:lnTo>
                    <a:cubicBezTo>
                      <a:pt x="6175631" y="107140"/>
                      <a:pt x="6167311" y="96625"/>
                      <a:pt x="6167311" y="79563"/>
                    </a:cubicBezTo>
                    <a:lnTo>
                      <a:pt x="6167311" y="43836"/>
                    </a:lnTo>
                    <a:cubicBezTo>
                      <a:pt x="6167311" y="28041"/>
                      <a:pt x="6160554" y="19975"/>
                      <a:pt x="6147040" y="19638"/>
                    </a:cubicBezTo>
                    <a:close/>
                    <a:moveTo>
                      <a:pt x="6129556" y="0"/>
                    </a:moveTo>
                    <a:lnTo>
                      <a:pt x="6129556" y="19638"/>
                    </a:lnTo>
                    <a:cubicBezTo>
                      <a:pt x="6116127" y="19975"/>
                      <a:pt x="6109412" y="28041"/>
                      <a:pt x="6109412" y="43836"/>
                    </a:cubicBezTo>
                    <a:lnTo>
                      <a:pt x="6109412" y="79563"/>
                    </a:lnTo>
                    <a:cubicBezTo>
                      <a:pt x="6109412" y="96625"/>
                      <a:pt x="6101008" y="107140"/>
                      <a:pt x="6084200" y="111110"/>
                    </a:cubicBezTo>
                    <a:lnTo>
                      <a:pt x="6084200" y="111490"/>
                    </a:lnTo>
                    <a:cubicBezTo>
                      <a:pt x="6101008" y="115207"/>
                      <a:pt x="6109412" y="125638"/>
                      <a:pt x="6109412" y="142784"/>
                    </a:cubicBezTo>
                    <a:lnTo>
                      <a:pt x="6109412" y="178131"/>
                    </a:lnTo>
                    <a:cubicBezTo>
                      <a:pt x="6109412" y="187168"/>
                      <a:pt x="6110911" y="193608"/>
                      <a:pt x="6113910" y="197451"/>
                    </a:cubicBezTo>
                    <a:cubicBezTo>
                      <a:pt x="6116908" y="201294"/>
                      <a:pt x="6122124" y="203300"/>
                      <a:pt x="6129556" y="203469"/>
                    </a:cubicBezTo>
                    <a:lnTo>
                      <a:pt x="6129556" y="222980"/>
                    </a:lnTo>
                    <a:cubicBezTo>
                      <a:pt x="6099488" y="222642"/>
                      <a:pt x="6084454" y="209804"/>
                      <a:pt x="6084454" y="184466"/>
                    </a:cubicBezTo>
                    <a:lnTo>
                      <a:pt x="6084454" y="147091"/>
                    </a:lnTo>
                    <a:cubicBezTo>
                      <a:pt x="6084454" y="130367"/>
                      <a:pt x="6077865" y="121583"/>
                      <a:pt x="6064689" y="120739"/>
                    </a:cubicBezTo>
                    <a:lnTo>
                      <a:pt x="6064689" y="102242"/>
                    </a:lnTo>
                    <a:cubicBezTo>
                      <a:pt x="6077865" y="101397"/>
                      <a:pt x="6084454" y="92444"/>
                      <a:pt x="6084454" y="75382"/>
                    </a:cubicBezTo>
                    <a:lnTo>
                      <a:pt x="6084454" y="39022"/>
                    </a:lnTo>
                    <a:cubicBezTo>
                      <a:pt x="6084454" y="13345"/>
                      <a:pt x="6099488" y="338"/>
                      <a:pt x="6129556" y="0"/>
                    </a:cubicBezTo>
                    <a:close/>
                    <a:moveTo>
                      <a:pt x="3141038" y="0"/>
                    </a:moveTo>
                    <a:cubicBezTo>
                      <a:pt x="3170938" y="338"/>
                      <a:pt x="3185888" y="13345"/>
                      <a:pt x="3185888" y="39022"/>
                    </a:cubicBezTo>
                    <a:lnTo>
                      <a:pt x="3185888" y="75382"/>
                    </a:lnTo>
                    <a:cubicBezTo>
                      <a:pt x="3185888" y="92444"/>
                      <a:pt x="3192434" y="101397"/>
                      <a:pt x="3205525" y="102242"/>
                    </a:cubicBezTo>
                    <a:lnTo>
                      <a:pt x="3205525" y="120739"/>
                    </a:lnTo>
                    <a:cubicBezTo>
                      <a:pt x="3192434" y="121583"/>
                      <a:pt x="3185888" y="130367"/>
                      <a:pt x="3185888" y="147091"/>
                    </a:cubicBezTo>
                    <a:lnTo>
                      <a:pt x="3185888" y="184466"/>
                    </a:lnTo>
                    <a:cubicBezTo>
                      <a:pt x="3185888" y="209804"/>
                      <a:pt x="3170938" y="222642"/>
                      <a:pt x="3141038" y="222980"/>
                    </a:cubicBezTo>
                    <a:lnTo>
                      <a:pt x="3141038" y="203469"/>
                    </a:lnTo>
                    <a:cubicBezTo>
                      <a:pt x="3148387" y="203300"/>
                      <a:pt x="3153602" y="201274"/>
                      <a:pt x="3156685" y="197388"/>
                    </a:cubicBezTo>
                    <a:cubicBezTo>
                      <a:pt x="3159768" y="193503"/>
                      <a:pt x="3161309" y="187084"/>
                      <a:pt x="3161309" y="178131"/>
                    </a:cubicBezTo>
                    <a:lnTo>
                      <a:pt x="3161309" y="142784"/>
                    </a:lnTo>
                    <a:cubicBezTo>
                      <a:pt x="3161309" y="125638"/>
                      <a:pt x="3169629" y="115207"/>
                      <a:pt x="3186268" y="111490"/>
                    </a:cubicBezTo>
                    <a:lnTo>
                      <a:pt x="3186268" y="111110"/>
                    </a:lnTo>
                    <a:cubicBezTo>
                      <a:pt x="3169629" y="107140"/>
                      <a:pt x="3161309" y="96625"/>
                      <a:pt x="3161309" y="79563"/>
                    </a:cubicBezTo>
                    <a:lnTo>
                      <a:pt x="3161309" y="43836"/>
                    </a:lnTo>
                    <a:cubicBezTo>
                      <a:pt x="3161309" y="28041"/>
                      <a:pt x="3154552" y="19975"/>
                      <a:pt x="3141038" y="19638"/>
                    </a:cubicBezTo>
                    <a:close/>
                    <a:moveTo>
                      <a:pt x="3123554" y="0"/>
                    </a:moveTo>
                    <a:lnTo>
                      <a:pt x="3123554" y="19638"/>
                    </a:lnTo>
                    <a:cubicBezTo>
                      <a:pt x="3110125" y="19975"/>
                      <a:pt x="3103410" y="28041"/>
                      <a:pt x="3103410" y="43836"/>
                    </a:cubicBezTo>
                    <a:lnTo>
                      <a:pt x="3103410" y="79563"/>
                    </a:lnTo>
                    <a:cubicBezTo>
                      <a:pt x="3103410" y="96625"/>
                      <a:pt x="3095006" y="107140"/>
                      <a:pt x="3078198" y="111110"/>
                    </a:cubicBezTo>
                    <a:lnTo>
                      <a:pt x="3078198" y="111490"/>
                    </a:lnTo>
                    <a:cubicBezTo>
                      <a:pt x="3095006" y="115207"/>
                      <a:pt x="3103410" y="125638"/>
                      <a:pt x="3103410" y="142784"/>
                    </a:cubicBezTo>
                    <a:lnTo>
                      <a:pt x="3103410" y="178131"/>
                    </a:lnTo>
                    <a:cubicBezTo>
                      <a:pt x="3103410" y="187168"/>
                      <a:pt x="3104909" y="193608"/>
                      <a:pt x="3107908" y="197451"/>
                    </a:cubicBezTo>
                    <a:cubicBezTo>
                      <a:pt x="3110906" y="201294"/>
                      <a:pt x="3116122" y="203300"/>
                      <a:pt x="3123554" y="203469"/>
                    </a:cubicBezTo>
                    <a:lnTo>
                      <a:pt x="3123554" y="222980"/>
                    </a:lnTo>
                    <a:cubicBezTo>
                      <a:pt x="3093486" y="222642"/>
                      <a:pt x="3078452" y="209804"/>
                      <a:pt x="3078452" y="184466"/>
                    </a:cubicBezTo>
                    <a:lnTo>
                      <a:pt x="3078452" y="147091"/>
                    </a:lnTo>
                    <a:cubicBezTo>
                      <a:pt x="3078452" y="130367"/>
                      <a:pt x="3071863" y="121583"/>
                      <a:pt x="3058687" y="120739"/>
                    </a:cubicBezTo>
                    <a:lnTo>
                      <a:pt x="3058687" y="102242"/>
                    </a:lnTo>
                    <a:cubicBezTo>
                      <a:pt x="3071863" y="101397"/>
                      <a:pt x="3078452" y="92444"/>
                      <a:pt x="3078452" y="75382"/>
                    </a:cubicBezTo>
                    <a:lnTo>
                      <a:pt x="3078452" y="39022"/>
                    </a:lnTo>
                    <a:cubicBezTo>
                      <a:pt x="3078452" y="13345"/>
                      <a:pt x="3093486" y="338"/>
                      <a:pt x="3123554" y="0"/>
                    </a:cubicBezTo>
                    <a:close/>
                    <a:moveTo>
                      <a:pt x="82351" y="0"/>
                    </a:moveTo>
                    <a:cubicBezTo>
                      <a:pt x="112251" y="338"/>
                      <a:pt x="127200" y="13345"/>
                      <a:pt x="127200" y="39022"/>
                    </a:cubicBezTo>
                    <a:lnTo>
                      <a:pt x="127200" y="75382"/>
                    </a:lnTo>
                    <a:cubicBezTo>
                      <a:pt x="127200" y="92444"/>
                      <a:pt x="133746" y="101397"/>
                      <a:pt x="146838" y="102242"/>
                    </a:cubicBezTo>
                    <a:lnTo>
                      <a:pt x="146838" y="120739"/>
                    </a:lnTo>
                    <a:cubicBezTo>
                      <a:pt x="133746" y="121583"/>
                      <a:pt x="127200" y="130367"/>
                      <a:pt x="127200" y="147091"/>
                    </a:cubicBezTo>
                    <a:lnTo>
                      <a:pt x="127200" y="184466"/>
                    </a:lnTo>
                    <a:cubicBezTo>
                      <a:pt x="127200" y="209804"/>
                      <a:pt x="112251" y="222642"/>
                      <a:pt x="82351" y="222980"/>
                    </a:cubicBezTo>
                    <a:lnTo>
                      <a:pt x="82351" y="203469"/>
                    </a:lnTo>
                    <a:cubicBezTo>
                      <a:pt x="89699" y="203300"/>
                      <a:pt x="94915" y="201274"/>
                      <a:pt x="97998" y="197388"/>
                    </a:cubicBezTo>
                    <a:cubicBezTo>
                      <a:pt x="101080" y="193503"/>
                      <a:pt x="102622" y="187084"/>
                      <a:pt x="102622" y="178131"/>
                    </a:cubicBezTo>
                    <a:lnTo>
                      <a:pt x="102622" y="142784"/>
                    </a:lnTo>
                    <a:cubicBezTo>
                      <a:pt x="102622" y="125638"/>
                      <a:pt x="110941" y="115207"/>
                      <a:pt x="127580" y="111490"/>
                    </a:cubicBezTo>
                    <a:lnTo>
                      <a:pt x="127580" y="111110"/>
                    </a:lnTo>
                    <a:cubicBezTo>
                      <a:pt x="110941"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7" name="Freeform 556"/>
              <p:cNvSpPr/>
              <p:nvPr/>
            </p:nvSpPr>
            <p:spPr>
              <a:xfrm>
                <a:off x="7491127" y="3184043"/>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8" name="Freeform 557"/>
              <p:cNvSpPr/>
              <p:nvPr/>
            </p:nvSpPr>
            <p:spPr>
              <a:xfrm>
                <a:off x="1419333" y="3184043"/>
                <a:ext cx="8911062" cy="222980"/>
              </a:xfrm>
              <a:custGeom>
                <a:avLst/>
                <a:gdLst>
                  <a:gd name="connsiteX0" fmla="*/ 8896156 w 8911062"/>
                  <a:gd name="connsiteY0" fmla="*/ 0 h 222980"/>
                  <a:gd name="connsiteX1" fmla="*/ 8911062 w 8911062"/>
                  <a:gd name="connsiteY1" fmla="*/ 0 h 222980"/>
                  <a:gd name="connsiteX2" fmla="*/ 8911062 w 8911062"/>
                  <a:gd name="connsiteY2" fmla="*/ 222980 h 222980"/>
                  <a:gd name="connsiteX3" fmla="*/ 8875774 w 8911062"/>
                  <a:gd name="connsiteY3" fmla="*/ 222980 h 222980"/>
                  <a:gd name="connsiteX4" fmla="*/ 8875774 w 8911062"/>
                  <a:gd name="connsiteY4" fmla="*/ 43197 h 222980"/>
                  <a:gd name="connsiteX5" fmla="*/ 8855165 w 8911062"/>
                  <a:gd name="connsiteY5" fmla="*/ 54832 h 222980"/>
                  <a:gd name="connsiteX6" fmla="*/ 8829992 w 8911062"/>
                  <a:gd name="connsiteY6" fmla="*/ 63274 h 222980"/>
                  <a:gd name="connsiteX7" fmla="*/ 8829992 w 8911062"/>
                  <a:gd name="connsiteY7" fmla="*/ 33158 h 222980"/>
                  <a:gd name="connsiteX8" fmla="*/ 8847027 w 8911062"/>
                  <a:gd name="connsiteY8" fmla="*/ 27074 h 222980"/>
                  <a:gd name="connsiteX9" fmla="*/ 8863226 w 8911062"/>
                  <a:gd name="connsiteY9" fmla="*/ 19925 h 222980"/>
                  <a:gd name="connsiteX10" fmla="*/ 8879349 w 8911062"/>
                  <a:gd name="connsiteY10" fmla="*/ 11104 h 222980"/>
                  <a:gd name="connsiteX11" fmla="*/ 8896156 w 8911062"/>
                  <a:gd name="connsiteY11" fmla="*/ 0 h 222980"/>
                  <a:gd name="connsiteX12" fmla="*/ 8004128 w 8911062"/>
                  <a:gd name="connsiteY12" fmla="*/ 0 h 222980"/>
                  <a:gd name="connsiteX13" fmla="*/ 8019034 w 8911062"/>
                  <a:gd name="connsiteY13" fmla="*/ 0 h 222980"/>
                  <a:gd name="connsiteX14" fmla="*/ 8019034 w 8911062"/>
                  <a:gd name="connsiteY14" fmla="*/ 222980 h 222980"/>
                  <a:gd name="connsiteX15" fmla="*/ 7983746 w 8911062"/>
                  <a:gd name="connsiteY15" fmla="*/ 222980 h 222980"/>
                  <a:gd name="connsiteX16" fmla="*/ 7983746 w 8911062"/>
                  <a:gd name="connsiteY16" fmla="*/ 43197 h 222980"/>
                  <a:gd name="connsiteX17" fmla="*/ 7963137 w 8911062"/>
                  <a:gd name="connsiteY17" fmla="*/ 54832 h 222980"/>
                  <a:gd name="connsiteX18" fmla="*/ 7937964 w 8911062"/>
                  <a:gd name="connsiteY18" fmla="*/ 63274 h 222980"/>
                  <a:gd name="connsiteX19" fmla="*/ 7937964 w 8911062"/>
                  <a:gd name="connsiteY19" fmla="*/ 33158 h 222980"/>
                  <a:gd name="connsiteX20" fmla="*/ 7954999 w 8911062"/>
                  <a:gd name="connsiteY20" fmla="*/ 27074 h 222980"/>
                  <a:gd name="connsiteX21" fmla="*/ 7971198 w 8911062"/>
                  <a:gd name="connsiteY21" fmla="*/ 19925 h 222980"/>
                  <a:gd name="connsiteX22" fmla="*/ 7987321 w 8911062"/>
                  <a:gd name="connsiteY22" fmla="*/ 11104 h 222980"/>
                  <a:gd name="connsiteX23" fmla="*/ 8004128 w 8911062"/>
                  <a:gd name="connsiteY23" fmla="*/ 0 h 222980"/>
                  <a:gd name="connsiteX24" fmla="*/ 2842540 w 8911062"/>
                  <a:gd name="connsiteY24" fmla="*/ 0 h 222980"/>
                  <a:gd name="connsiteX25" fmla="*/ 2857447 w 8911062"/>
                  <a:gd name="connsiteY25" fmla="*/ 0 h 222980"/>
                  <a:gd name="connsiteX26" fmla="*/ 2857447 w 8911062"/>
                  <a:gd name="connsiteY26" fmla="*/ 222980 h 222980"/>
                  <a:gd name="connsiteX27" fmla="*/ 2822159 w 8911062"/>
                  <a:gd name="connsiteY27" fmla="*/ 222980 h 222980"/>
                  <a:gd name="connsiteX28" fmla="*/ 2822159 w 8911062"/>
                  <a:gd name="connsiteY28" fmla="*/ 43197 h 222980"/>
                  <a:gd name="connsiteX29" fmla="*/ 2801549 w 8911062"/>
                  <a:gd name="connsiteY29" fmla="*/ 54832 h 222980"/>
                  <a:gd name="connsiteX30" fmla="*/ 2776377 w 8911062"/>
                  <a:gd name="connsiteY30" fmla="*/ 63274 h 222980"/>
                  <a:gd name="connsiteX31" fmla="*/ 2776377 w 8911062"/>
                  <a:gd name="connsiteY31" fmla="*/ 33158 h 222980"/>
                  <a:gd name="connsiteX32" fmla="*/ 2793412 w 8911062"/>
                  <a:gd name="connsiteY32" fmla="*/ 27074 h 222980"/>
                  <a:gd name="connsiteX33" fmla="*/ 2809611 w 8911062"/>
                  <a:gd name="connsiteY33" fmla="*/ 19925 h 222980"/>
                  <a:gd name="connsiteX34" fmla="*/ 2825733 w 8911062"/>
                  <a:gd name="connsiteY34" fmla="*/ 11104 h 222980"/>
                  <a:gd name="connsiteX35" fmla="*/ 2842540 w 8911062"/>
                  <a:gd name="connsiteY35" fmla="*/ 0 h 222980"/>
                  <a:gd name="connsiteX36" fmla="*/ 1947214 w 8911062"/>
                  <a:gd name="connsiteY36" fmla="*/ 0 h 222980"/>
                  <a:gd name="connsiteX37" fmla="*/ 1962120 w 8911062"/>
                  <a:gd name="connsiteY37" fmla="*/ 0 h 222980"/>
                  <a:gd name="connsiteX38" fmla="*/ 1962120 w 8911062"/>
                  <a:gd name="connsiteY38" fmla="*/ 222980 h 222980"/>
                  <a:gd name="connsiteX39" fmla="*/ 1926832 w 8911062"/>
                  <a:gd name="connsiteY39" fmla="*/ 222980 h 222980"/>
                  <a:gd name="connsiteX40" fmla="*/ 1926832 w 8911062"/>
                  <a:gd name="connsiteY40" fmla="*/ 43197 h 222980"/>
                  <a:gd name="connsiteX41" fmla="*/ 1906223 w 8911062"/>
                  <a:gd name="connsiteY41" fmla="*/ 54832 h 222980"/>
                  <a:gd name="connsiteX42" fmla="*/ 1881050 w 8911062"/>
                  <a:gd name="connsiteY42" fmla="*/ 63274 h 222980"/>
                  <a:gd name="connsiteX43" fmla="*/ 1881050 w 8911062"/>
                  <a:gd name="connsiteY43" fmla="*/ 33158 h 222980"/>
                  <a:gd name="connsiteX44" fmla="*/ 1898085 w 8911062"/>
                  <a:gd name="connsiteY44" fmla="*/ 27074 h 222980"/>
                  <a:gd name="connsiteX45" fmla="*/ 1914284 w 8911062"/>
                  <a:gd name="connsiteY45" fmla="*/ 19925 h 222980"/>
                  <a:gd name="connsiteX46" fmla="*/ 1930407 w 8911062"/>
                  <a:gd name="connsiteY46" fmla="*/ 11104 h 222980"/>
                  <a:gd name="connsiteX47" fmla="*/ 1947214 w 8911062"/>
                  <a:gd name="connsiteY47" fmla="*/ 0 h 222980"/>
                  <a:gd name="connsiteX48" fmla="*/ 66164 w 8911062"/>
                  <a:gd name="connsiteY48" fmla="*/ 0 h 222980"/>
                  <a:gd name="connsiteX49" fmla="*/ 81070 w 8911062"/>
                  <a:gd name="connsiteY49" fmla="*/ 0 h 222980"/>
                  <a:gd name="connsiteX50" fmla="*/ 81070 w 8911062"/>
                  <a:gd name="connsiteY50" fmla="*/ 222980 h 222980"/>
                  <a:gd name="connsiteX51" fmla="*/ 45782 w 8911062"/>
                  <a:gd name="connsiteY51" fmla="*/ 222980 h 222980"/>
                  <a:gd name="connsiteX52" fmla="*/ 45782 w 8911062"/>
                  <a:gd name="connsiteY52" fmla="*/ 43197 h 222980"/>
                  <a:gd name="connsiteX53" fmla="*/ 25173 w 8911062"/>
                  <a:gd name="connsiteY53" fmla="*/ 54832 h 222980"/>
                  <a:gd name="connsiteX54" fmla="*/ 0 w 8911062"/>
                  <a:gd name="connsiteY54" fmla="*/ 63274 h 222980"/>
                  <a:gd name="connsiteX55" fmla="*/ 0 w 8911062"/>
                  <a:gd name="connsiteY55" fmla="*/ 33158 h 222980"/>
                  <a:gd name="connsiteX56" fmla="*/ 17035 w 8911062"/>
                  <a:gd name="connsiteY56" fmla="*/ 27074 h 222980"/>
                  <a:gd name="connsiteX57" fmla="*/ 33234 w 8911062"/>
                  <a:gd name="connsiteY57" fmla="*/ 19925 h 222980"/>
                  <a:gd name="connsiteX58" fmla="*/ 49357 w 8911062"/>
                  <a:gd name="connsiteY58" fmla="*/ 11104 h 222980"/>
                  <a:gd name="connsiteX59" fmla="*/ 66164 w 8911062"/>
                  <a:gd name="connsiteY5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11062" h="222980">
                    <a:moveTo>
                      <a:pt x="8896156" y="0"/>
                    </a:moveTo>
                    <a:lnTo>
                      <a:pt x="8911062" y="0"/>
                    </a:lnTo>
                    <a:lnTo>
                      <a:pt x="8911062" y="222980"/>
                    </a:lnTo>
                    <a:lnTo>
                      <a:pt x="8875774" y="222980"/>
                    </a:lnTo>
                    <a:lnTo>
                      <a:pt x="8875774" y="43197"/>
                    </a:lnTo>
                    <a:cubicBezTo>
                      <a:pt x="8869386" y="47760"/>
                      <a:pt x="8862516" y="51638"/>
                      <a:pt x="8855165" y="54832"/>
                    </a:cubicBezTo>
                    <a:cubicBezTo>
                      <a:pt x="8847813" y="58027"/>
                      <a:pt x="8839422" y="60840"/>
                      <a:pt x="8829992" y="63274"/>
                    </a:cubicBezTo>
                    <a:lnTo>
                      <a:pt x="8829992" y="33158"/>
                    </a:lnTo>
                    <a:cubicBezTo>
                      <a:pt x="8835873" y="31232"/>
                      <a:pt x="8841552" y="29204"/>
                      <a:pt x="8847027" y="27074"/>
                    </a:cubicBezTo>
                    <a:cubicBezTo>
                      <a:pt x="8852503" y="24945"/>
                      <a:pt x="8857903" y="22562"/>
                      <a:pt x="8863226" y="19925"/>
                    </a:cubicBezTo>
                    <a:cubicBezTo>
                      <a:pt x="8868550" y="17289"/>
                      <a:pt x="8873924" y="14348"/>
                      <a:pt x="8879349" y="11104"/>
                    </a:cubicBezTo>
                    <a:cubicBezTo>
                      <a:pt x="8884774" y="7859"/>
                      <a:pt x="8890376" y="4158"/>
                      <a:pt x="8896156" y="0"/>
                    </a:cubicBezTo>
                    <a:close/>
                    <a:moveTo>
                      <a:pt x="8004128" y="0"/>
                    </a:moveTo>
                    <a:lnTo>
                      <a:pt x="8019034" y="0"/>
                    </a:lnTo>
                    <a:lnTo>
                      <a:pt x="8019034" y="222980"/>
                    </a:lnTo>
                    <a:lnTo>
                      <a:pt x="7983746" y="222980"/>
                    </a:lnTo>
                    <a:lnTo>
                      <a:pt x="7983746" y="43197"/>
                    </a:lnTo>
                    <a:cubicBezTo>
                      <a:pt x="7977358" y="47760"/>
                      <a:pt x="7970488" y="51638"/>
                      <a:pt x="7963137" y="54832"/>
                    </a:cubicBezTo>
                    <a:cubicBezTo>
                      <a:pt x="7955785" y="58027"/>
                      <a:pt x="7947394" y="60840"/>
                      <a:pt x="7937964" y="63274"/>
                    </a:cubicBezTo>
                    <a:lnTo>
                      <a:pt x="7937964" y="33158"/>
                    </a:lnTo>
                    <a:cubicBezTo>
                      <a:pt x="7943845" y="31232"/>
                      <a:pt x="7949524" y="29204"/>
                      <a:pt x="7954999" y="27074"/>
                    </a:cubicBezTo>
                    <a:cubicBezTo>
                      <a:pt x="7960475" y="24945"/>
                      <a:pt x="7965875" y="22562"/>
                      <a:pt x="7971198" y="19925"/>
                    </a:cubicBezTo>
                    <a:cubicBezTo>
                      <a:pt x="7976522" y="17289"/>
                      <a:pt x="7981896" y="14348"/>
                      <a:pt x="7987321" y="11104"/>
                    </a:cubicBezTo>
                    <a:cubicBezTo>
                      <a:pt x="7992746" y="7859"/>
                      <a:pt x="7998348" y="4158"/>
                      <a:pt x="8004128" y="0"/>
                    </a:cubicBezTo>
                    <a:close/>
                    <a:moveTo>
                      <a:pt x="2842540" y="0"/>
                    </a:moveTo>
                    <a:lnTo>
                      <a:pt x="2857447" y="0"/>
                    </a:lnTo>
                    <a:lnTo>
                      <a:pt x="2857447" y="222980"/>
                    </a:lnTo>
                    <a:lnTo>
                      <a:pt x="2822159" y="222980"/>
                    </a:lnTo>
                    <a:lnTo>
                      <a:pt x="2822159" y="43197"/>
                    </a:lnTo>
                    <a:cubicBezTo>
                      <a:pt x="2815771" y="47760"/>
                      <a:pt x="2808901" y="51638"/>
                      <a:pt x="2801549" y="54832"/>
                    </a:cubicBezTo>
                    <a:cubicBezTo>
                      <a:pt x="2794198" y="58027"/>
                      <a:pt x="2785807" y="60840"/>
                      <a:pt x="2776377" y="63274"/>
                    </a:cubicBezTo>
                    <a:lnTo>
                      <a:pt x="2776377" y="33158"/>
                    </a:lnTo>
                    <a:cubicBezTo>
                      <a:pt x="2782258" y="31232"/>
                      <a:pt x="2787936" y="29204"/>
                      <a:pt x="2793412" y="27074"/>
                    </a:cubicBezTo>
                    <a:cubicBezTo>
                      <a:pt x="2798888" y="24945"/>
                      <a:pt x="2804287" y="22562"/>
                      <a:pt x="2809611" y="19925"/>
                    </a:cubicBezTo>
                    <a:cubicBezTo>
                      <a:pt x="2814934" y="17289"/>
                      <a:pt x="2820309" y="14348"/>
                      <a:pt x="2825733" y="11104"/>
                    </a:cubicBezTo>
                    <a:cubicBezTo>
                      <a:pt x="2831159" y="7859"/>
                      <a:pt x="2836761" y="4158"/>
                      <a:pt x="2842540" y="0"/>
                    </a:cubicBezTo>
                    <a:close/>
                    <a:moveTo>
                      <a:pt x="1947214" y="0"/>
                    </a:moveTo>
                    <a:lnTo>
                      <a:pt x="1962120" y="0"/>
                    </a:lnTo>
                    <a:lnTo>
                      <a:pt x="1962120" y="222980"/>
                    </a:lnTo>
                    <a:lnTo>
                      <a:pt x="1926832" y="222980"/>
                    </a:lnTo>
                    <a:lnTo>
                      <a:pt x="1926832" y="43197"/>
                    </a:lnTo>
                    <a:cubicBezTo>
                      <a:pt x="1920444" y="47760"/>
                      <a:pt x="1913575" y="51638"/>
                      <a:pt x="1906223" y="54832"/>
                    </a:cubicBezTo>
                    <a:cubicBezTo>
                      <a:pt x="1898871" y="58027"/>
                      <a:pt x="1890481" y="60840"/>
                      <a:pt x="1881050" y="63274"/>
                    </a:cubicBezTo>
                    <a:lnTo>
                      <a:pt x="1881050" y="33158"/>
                    </a:lnTo>
                    <a:cubicBezTo>
                      <a:pt x="1886931" y="31232"/>
                      <a:pt x="1892610" y="29204"/>
                      <a:pt x="1898085" y="27074"/>
                    </a:cubicBezTo>
                    <a:cubicBezTo>
                      <a:pt x="1903561" y="24945"/>
                      <a:pt x="1908961" y="22562"/>
                      <a:pt x="1914284" y="19925"/>
                    </a:cubicBezTo>
                    <a:cubicBezTo>
                      <a:pt x="1919608" y="17289"/>
                      <a:pt x="1924982" y="14348"/>
                      <a:pt x="1930407" y="11104"/>
                    </a:cubicBezTo>
                    <a:cubicBezTo>
                      <a:pt x="1935832" y="7859"/>
                      <a:pt x="1941434" y="4158"/>
                      <a:pt x="1947214"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9" name="Freeform 558"/>
              <p:cNvSpPr/>
              <p:nvPr/>
            </p:nvSpPr>
            <p:spPr>
              <a:xfrm>
                <a:off x="4479284" y="3184043"/>
                <a:ext cx="6592737" cy="222980"/>
              </a:xfrm>
              <a:custGeom>
                <a:avLst/>
                <a:gdLst>
                  <a:gd name="connsiteX0" fmla="*/ 6519915 w 6592737"/>
                  <a:gd name="connsiteY0" fmla="*/ 27835 h 222980"/>
                  <a:gd name="connsiteX1" fmla="*/ 6480645 w 6592737"/>
                  <a:gd name="connsiteY1" fmla="*/ 114349 h 222980"/>
                  <a:gd name="connsiteX2" fmla="*/ 6519163 w 6592737"/>
                  <a:gd name="connsiteY2" fmla="*/ 195296 h 222980"/>
                  <a:gd name="connsiteX3" fmla="*/ 6557078 w 6592737"/>
                  <a:gd name="connsiteY3" fmla="*/ 112995 h 222980"/>
                  <a:gd name="connsiteX4" fmla="*/ 6519915 w 6592737"/>
                  <a:gd name="connsiteY4" fmla="*/ 27835 h 222980"/>
                  <a:gd name="connsiteX5" fmla="*/ 6141527 w 6592737"/>
                  <a:gd name="connsiteY5" fmla="*/ 27835 h 222980"/>
                  <a:gd name="connsiteX6" fmla="*/ 6102257 w 6592737"/>
                  <a:gd name="connsiteY6" fmla="*/ 114349 h 222980"/>
                  <a:gd name="connsiteX7" fmla="*/ 6140775 w 6592737"/>
                  <a:gd name="connsiteY7" fmla="*/ 195296 h 222980"/>
                  <a:gd name="connsiteX8" fmla="*/ 6178690 w 6592737"/>
                  <a:gd name="connsiteY8" fmla="*/ 112995 h 222980"/>
                  <a:gd name="connsiteX9" fmla="*/ 6141527 w 6592737"/>
                  <a:gd name="connsiteY9" fmla="*/ 27835 h 222980"/>
                  <a:gd name="connsiteX10" fmla="*/ 456008 w 6592737"/>
                  <a:gd name="connsiteY10" fmla="*/ 27835 h 222980"/>
                  <a:gd name="connsiteX11" fmla="*/ 416738 w 6592737"/>
                  <a:gd name="connsiteY11" fmla="*/ 114349 h 222980"/>
                  <a:gd name="connsiteX12" fmla="*/ 455256 w 6592737"/>
                  <a:gd name="connsiteY12" fmla="*/ 195296 h 222980"/>
                  <a:gd name="connsiteX13" fmla="*/ 493171 w 6592737"/>
                  <a:gd name="connsiteY13" fmla="*/ 112995 h 222980"/>
                  <a:gd name="connsiteX14" fmla="*/ 456008 w 6592737"/>
                  <a:gd name="connsiteY14" fmla="*/ 27835 h 222980"/>
                  <a:gd name="connsiteX15" fmla="*/ 74929 w 6592737"/>
                  <a:gd name="connsiteY15" fmla="*/ 27835 h 222980"/>
                  <a:gd name="connsiteX16" fmla="*/ 35659 w 6592737"/>
                  <a:gd name="connsiteY16" fmla="*/ 114349 h 222980"/>
                  <a:gd name="connsiteX17" fmla="*/ 74177 w 6592737"/>
                  <a:gd name="connsiteY17" fmla="*/ 195296 h 222980"/>
                  <a:gd name="connsiteX18" fmla="*/ 112092 w 6592737"/>
                  <a:gd name="connsiteY18" fmla="*/ 112995 h 222980"/>
                  <a:gd name="connsiteX19" fmla="*/ 74929 w 6592737"/>
                  <a:gd name="connsiteY19" fmla="*/ 27835 h 222980"/>
                  <a:gd name="connsiteX20" fmla="*/ 6521570 w 6592737"/>
                  <a:gd name="connsiteY20" fmla="*/ 0 h 222980"/>
                  <a:gd name="connsiteX21" fmla="*/ 6592737 w 6592737"/>
                  <a:gd name="connsiteY21" fmla="*/ 110588 h 222980"/>
                  <a:gd name="connsiteX22" fmla="*/ 6572651 w 6592737"/>
                  <a:gd name="connsiteY22" fmla="*/ 194167 h 222980"/>
                  <a:gd name="connsiteX23" fmla="*/ 6516454 w 6592737"/>
                  <a:gd name="connsiteY23" fmla="*/ 222980 h 222980"/>
                  <a:gd name="connsiteX24" fmla="*/ 6463869 w 6592737"/>
                  <a:gd name="connsiteY24" fmla="*/ 195446 h 222980"/>
                  <a:gd name="connsiteX25" fmla="*/ 6444986 w 6592737"/>
                  <a:gd name="connsiteY25" fmla="*/ 115854 h 222980"/>
                  <a:gd name="connsiteX26" fmla="*/ 6464696 w 6592737"/>
                  <a:gd name="connsiteY26" fmla="*/ 29340 h 222980"/>
                  <a:gd name="connsiteX27" fmla="*/ 6521570 w 6592737"/>
                  <a:gd name="connsiteY27" fmla="*/ 0 h 222980"/>
                  <a:gd name="connsiteX28" fmla="*/ 6143182 w 6592737"/>
                  <a:gd name="connsiteY28" fmla="*/ 0 h 222980"/>
                  <a:gd name="connsiteX29" fmla="*/ 6214349 w 6592737"/>
                  <a:gd name="connsiteY29" fmla="*/ 110588 h 222980"/>
                  <a:gd name="connsiteX30" fmla="*/ 6194263 w 6592737"/>
                  <a:gd name="connsiteY30" fmla="*/ 194167 h 222980"/>
                  <a:gd name="connsiteX31" fmla="*/ 6138066 w 6592737"/>
                  <a:gd name="connsiteY31" fmla="*/ 222980 h 222980"/>
                  <a:gd name="connsiteX32" fmla="*/ 6085481 w 6592737"/>
                  <a:gd name="connsiteY32" fmla="*/ 195446 h 222980"/>
                  <a:gd name="connsiteX33" fmla="*/ 6066598 w 6592737"/>
                  <a:gd name="connsiteY33" fmla="*/ 115854 h 222980"/>
                  <a:gd name="connsiteX34" fmla="*/ 6086308 w 6592737"/>
                  <a:gd name="connsiteY34" fmla="*/ 29340 h 222980"/>
                  <a:gd name="connsiteX35" fmla="*/ 6143182 w 6592737"/>
                  <a:gd name="connsiteY35" fmla="*/ 0 h 222980"/>
                  <a:gd name="connsiteX36" fmla="*/ 457663 w 6592737"/>
                  <a:gd name="connsiteY36" fmla="*/ 0 h 222980"/>
                  <a:gd name="connsiteX37" fmla="*/ 528830 w 6592737"/>
                  <a:gd name="connsiteY37" fmla="*/ 110588 h 222980"/>
                  <a:gd name="connsiteX38" fmla="*/ 508744 w 6592737"/>
                  <a:gd name="connsiteY38" fmla="*/ 194167 h 222980"/>
                  <a:gd name="connsiteX39" fmla="*/ 452547 w 6592737"/>
                  <a:gd name="connsiteY39" fmla="*/ 222980 h 222980"/>
                  <a:gd name="connsiteX40" fmla="*/ 399962 w 6592737"/>
                  <a:gd name="connsiteY40" fmla="*/ 195446 h 222980"/>
                  <a:gd name="connsiteX41" fmla="*/ 381079 w 6592737"/>
                  <a:gd name="connsiteY41" fmla="*/ 115854 h 222980"/>
                  <a:gd name="connsiteX42" fmla="*/ 400789 w 6592737"/>
                  <a:gd name="connsiteY42" fmla="*/ 29340 h 222980"/>
                  <a:gd name="connsiteX43" fmla="*/ 457663 w 6592737"/>
                  <a:gd name="connsiteY43" fmla="*/ 0 h 222980"/>
                  <a:gd name="connsiteX44" fmla="*/ 76584 w 6592737"/>
                  <a:gd name="connsiteY44" fmla="*/ 0 h 222980"/>
                  <a:gd name="connsiteX45" fmla="*/ 147751 w 6592737"/>
                  <a:gd name="connsiteY45" fmla="*/ 110588 h 222980"/>
                  <a:gd name="connsiteX46" fmla="*/ 127665 w 6592737"/>
                  <a:gd name="connsiteY46" fmla="*/ 194167 h 222980"/>
                  <a:gd name="connsiteX47" fmla="*/ 71468 w 6592737"/>
                  <a:gd name="connsiteY47" fmla="*/ 222980 h 222980"/>
                  <a:gd name="connsiteX48" fmla="*/ 18883 w 6592737"/>
                  <a:gd name="connsiteY48" fmla="*/ 195446 h 222980"/>
                  <a:gd name="connsiteX49" fmla="*/ 0 w 6592737"/>
                  <a:gd name="connsiteY49" fmla="*/ 115854 h 222980"/>
                  <a:gd name="connsiteX50" fmla="*/ 19710 w 6592737"/>
                  <a:gd name="connsiteY50" fmla="*/ 29340 h 222980"/>
                  <a:gd name="connsiteX51" fmla="*/ 76584 w 6592737"/>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92737" h="222980">
                    <a:moveTo>
                      <a:pt x="6519915" y="27835"/>
                    </a:moveTo>
                    <a:cubicBezTo>
                      <a:pt x="6493735" y="27835"/>
                      <a:pt x="6480645" y="56673"/>
                      <a:pt x="6480645" y="114349"/>
                    </a:cubicBezTo>
                    <a:cubicBezTo>
                      <a:pt x="6480645" y="168313"/>
                      <a:pt x="6493484" y="195296"/>
                      <a:pt x="6519163" y="195296"/>
                    </a:cubicBezTo>
                    <a:cubicBezTo>
                      <a:pt x="6544439" y="195296"/>
                      <a:pt x="6557078" y="167862"/>
                      <a:pt x="6557078" y="112995"/>
                    </a:cubicBezTo>
                    <a:cubicBezTo>
                      <a:pt x="6557078" y="56221"/>
                      <a:pt x="6544690" y="27835"/>
                      <a:pt x="6519915" y="27835"/>
                    </a:cubicBezTo>
                    <a:close/>
                    <a:moveTo>
                      <a:pt x="6141527" y="27835"/>
                    </a:moveTo>
                    <a:cubicBezTo>
                      <a:pt x="6115347" y="27835"/>
                      <a:pt x="6102257" y="56673"/>
                      <a:pt x="6102257" y="114349"/>
                    </a:cubicBezTo>
                    <a:cubicBezTo>
                      <a:pt x="6102257" y="168313"/>
                      <a:pt x="6115096" y="195296"/>
                      <a:pt x="6140775" y="195296"/>
                    </a:cubicBezTo>
                    <a:cubicBezTo>
                      <a:pt x="6166051" y="195296"/>
                      <a:pt x="6178690" y="167862"/>
                      <a:pt x="6178690" y="112995"/>
                    </a:cubicBezTo>
                    <a:cubicBezTo>
                      <a:pt x="6178690" y="56221"/>
                      <a:pt x="6166302" y="27835"/>
                      <a:pt x="6141527" y="27835"/>
                    </a:cubicBezTo>
                    <a:close/>
                    <a:moveTo>
                      <a:pt x="456008" y="27835"/>
                    </a:moveTo>
                    <a:cubicBezTo>
                      <a:pt x="429828" y="27835"/>
                      <a:pt x="416738" y="56673"/>
                      <a:pt x="416738" y="114349"/>
                    </a:cubicBezTo>
                    <a:cubicBezTo>
                      <a:pt x="416738" y="168313"/>
                      <a:pt x="429577" y="195296"/>
                      <a:pt x="455256" y="195296"/>
                    </a:cubicBezTo>
                    <a:cubicBezTo>
                      <a:pt x="480533" y="195296"/>
                      <a:pt x="493171" y="167862"/>
                      <a:pt x="493171" y="112995"/>
                    </a:cubicBezTo>
                    <a:cubicBezTo>
                      <a:pt x="493171" y="56221"/>
                      <a:pt x="480783" y="27835"/>
                      <a:pt x="456008"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521570" y="0"/>
                    </a:moveTo>
                    <a:cubicBezTo>
                      <a:pt x="6569014" y="0"/>
                      <a:pt x="6592737" y="36863"/>
                      <a:pt x="6592737" y="110588"/>
                    </a:cubicBezTo>
                    <a:cubicBezTo>
                      <a:pt x="6592737" y="147099"/>
                      <a:pt x="6586041" y="174959"/>
                      <a:pt x="6572651" y="194167"/>
                    </a:cubicBezTo>
                    <a:cubicBezTo>
                      <a:pt x="6559260" y="213376"/>
                      <a:pt x="6540528" y="222980"/>
                      <a:pt x="6516454" y="222980"/>
                    </a:cubicBezTo>
                    <a:cubicBezTo>
                      <a:pt x="6493986" y="222980"/>
                      <a:pt x="6476457" y="213802"/>
                      <a:pt x="6463869" y="195446"/>
                    </a:cubicBezTo>
                    <a:cubicBezTo>
                      <a:pt x="6451280" y="177090"/>
                      <a:pt x="6444986" y="150559"/>
                      <a:pt x="6444986" y="115854"/>
                    </a:cubicBezTo>
                    <a:cubicBezTo>
                      <a:pt x="6444986" y="77737"/>
                      <a:pt x="6451556" y="48900"/>
                      <a:pt x="6464696" y="29340"/>
                    </a:cubicBezTo>
                    <a:cubicBezTo>
                      <a:pt x="6477837" y="9780"/>
                      <a:pt x="6496794" y="0"/>
                      <a:pt x="6521570" y="0"/>
                    </a:cubicBezTo>
                    <a:close/>
                    <a:moveTo>
                      <a:pt x="6143182" y="0"/>
                    </a:moveTo>
                    <a:cubicBezTo>
                      <a:pt x="6190626" y="0"/>
                      <a:pt x="6214349" y="36863"/>
                      <a:pt x="6214349" y="110588"/>
                    </a:cubicBezTo>
                    <a:cubicBezTo>
                      <a:pt x="6214349" y="147099"/>
                      <a:pt x="6207653" y="174959"/>
                      <a:pt x="6194263" y="194167"/>
                    </a:cubicBezTo>
                    <a:cubicBezTo>
                      <a:pt x="6180872" y="213376"/>
                      <a:pt x="6162140" y="222980"/>
                      <a:pt x="6138066" y="222980"/>
                    </a:cubicBezTo>
                    <a:cubicBezTo>
                      <a:pt x="6115598" y="222980"/>
                      <a:pt x="6098069" y="213802"/>
                      <a:pt x="6085481" y="195446"/>
                    </a:cubicBezTo>
                    <a:cubicBezTo>
                      <a:pt x="6072892" y="177090"/>
                      <a:pt x="6066598" y="150559"/>
                      <a:pt x="6066598" y="115854"/>
                    </a:cubicBezTo>
                    <a:cubicBezTo>
                      <a:pt x="6066598" y="77737"/>
                      <a:pt x="6073168" y="48900"/>
                      <a:pt x="6086308" y="29340"/>
                    </a:cubicBezTo>
                    <a:cubicBezTo>
                      <a:pt x="6099449" y="9780"/>
                      <a:pt x="6118406" y="0"/>
                      <a:pt x="6143182" y="0"/>
                    </a:cubicBezTo>
                    <a:close/>
                    <a:moveTo>
                      <a:pt x="457663" y="0"/>
                    </a:moveTo>
                    <a:cubicBezTo>
                      <a:pt x="505108" y="0"/>
                      <a:pt x="528830" y="36863"/>
                      <a:pt x="528830" y="110588"/>
                    </a:cubicBezTo>
                    <a:cubicBezTo>
                      <a:pt x="528830" y="147099"/>
                      <a:pt x="522135" y="174959"/>
                      <a:pt x="508744" y="194167"/>
                    </a:cubicBezTo>
                    <a:cubicBezTo>
                      <a:pt x="495353" y="213376"/>
                      <a:pt x="476621" y="222980"/>
                      <a:pt x="452547" y="222980"/>
                    </a:cubicBezTo>
                    <a:cubicBezTo>
                      <a:pt x="430079" y="222980"/>
                      <a:pt x="412550" y="213802"/>
                      <a:pt x="399962" y="195446"/>
                    </a:cubicBezTo>
                    <a:cubicBezTo>
                      <a:pt x="387373" y="177090"/>
                      <a:pt x="381079" y="150559"/>
                      <a:pt x="381079" y="115854"/>
                    </a:cubicBezTo>
                    <a:cubicBezTo>
                      <a:pt x="381079" y="77737"/>
                      <a:pt x="387649" y="48900"/>
                      <a:pt x="400789" y="29340"/>
                    </a:cubicBezTo>
                    <a:cubicBezTo>
                      <a:pt x="413930" y="9780"/>
                      <a:pt x="432887" y="0"/>
                      <a:pt x="457663"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0" name="Freeform 559"/>
              <p:cNvSpPr/>
              <p:nvPr/>
            </p:nvSpPr>
            <p:spPr>
              <a:xfrm>
                <a:off x="34439" y="3184043"/>
                <a:ext cx="12103357" cy="222980"/>
              </a:xfrm>
              <a:custGeom>
                <a:avLst/>
                <a:gdLst>
                  <a:gd name="connsiteX0" fmla="*/ 11868819 w 12103357"/>
                  <a:gd name="connsiteY0" fmla="*/ 27835 h 222980"/>
                  <a:gd name="connsiteX1" fmla="*/ 11829549 w 12103357"/>
                  <a:gd name="connsiteY1" fmla="*/ 114349 h 222980"/>
                  <a:gd name="connsiteX2" fmla="*/ 11868067 w 12103357"/>
                  <a:gd name="connsiteY2" fmla="*/ 195296 h 222980"/>
                  <a:gd name="connsiteX3" fmla="*/ 11905982 w 12103357"/>
                  <a:gd name="connsiteY3" fmla="*/ 112995 h 222980"/>
                  <a:gd name="connsiteX4" fmla="*/ 11868819 w 12103357"/>
                  <a:gd name="connsiteY4" fmla="*/ 27835 h 222980"/>
                  <a:gd name="connsiteX5" fmla="*/ 11181654 w 12103357"/>
                  <a:gd name="connsiteY5" fmla="*/ 27835 h 222980"/>
                  <a:gd name="connsiteX6" fmla="*/ 11142384 w 12103357"/>
                  <a:gd name="connsiteY6" fmla="*/ 114349 h 222980"/>
                  <a:gd name="connsiteX7" fmla="*/ 11180902 w 12103357"/>
                  <a:gd name="connsiteY7" fmla="*/ 195296 h 222980"/>
                  <a:gd name="connsiteX8" fmla="*/ 11218817 w 12103357"/>
                  <a:gd name="connsiteY8" fmla="*/ 112995 h 222980"/>
                  <a:gd name="connsiteX9" fmla="*/ 11181654 w 12103357"/>
                  <a:gd name="connsiteY9" fmla="*/ 27835 h 222980"/>
                  <a:gd name="connsiteX10" fmla="*/ 9924168 w 12103357"/>
                  <a:gd name="connsiteY10" fmla="*/ 27835 h 222980"/>
                  <a:gd name="connsiteX11" fmla="*/ 9884898 w 12103357"/>
                  <a:gd name="connsiteY11" fmla="*/ 114349 h 222980"/>
                  <a:gd name="connsiteX12" fmla="*/ 9923416 w 12103357"/>
                  <a:gd name="connsiteY12" fmla="*/ 195296 h 222980"/>
                  <a:gd name="connsiteX13" fmla="*/ 9961331 w 12103357"/>
                  <a:gd name="connsiteY13" fmla="*/ 112995 h 222980"/>
                  <a:gd name="connsiteX14" fmla="*/ 9924168 w 12103357"/>
                  <a:gd name="connsiteY14" fmla="*/ 27835 h 222980"/>
                  <a:gd name="connsiteX15" fmla="*/ 9707274 w 12103357"/>
                  <a:gd name="connsiteY15" fmla="*/ 27835 h 222980"/>
                  <a:gd name="connsiteX16" fmla="*/ 9668004 w 12103357"/>
                  <a:gd name="connsiteY16" fmla="*/ 114349 h 222980"/>
                  <a:gd name="connsiteX17" fmla="*/ 9706522 w 12103357"/>
                  <a:gd name="connsiteY17" fmla="*/ 195296 h 222980"/>
                  <a:gd name="connsiteX18" fmla="*/ 9744437 w 12103357"/>
                  <a:gd name="connsiteY18" fmla="*/ 112995 h 222980"/>
                  <a:gd name="connsiteX19" fmla="*/ 9707274 w 12103357"/>
                  <a:gd name="connsiteY19" fmla="*/ 27835 h 222980"/>
                  <a:gd name="connsiteX20" fmla="*/ 6330267 w 12103357"/>
                  <a:gd name="connsiteY20" fmla="*/ 27835 h 222980"/>
                  <a:gd name="connsiteX21" fmla="*/ 6290997 w 12103357"/>
                  <a:gd name="connsiteY21" fmla="*/ 114349 h 222980"/>
                  <a:gd name="connsiteX22" fmla="*/ 6329515 w 12103357"/>
                  <a:gd name="connsiteY22" fmla="*/ 195296 h 222980"/>
                  <a:gd name="connsiteX23" fmla="*/ 6367430 w 12103357"/>
                  <a:gd name="connsiteY23" fmla="*/ 112995 h 222980"/>
                  <a:gd name="connsiteX24" fmla="*/ 6330267 w 12103357"/>
                  <a:gd name="connsiteY24" fmla="*/ 27835 h 222980"/>
                  <a:gd name="connsiteX25" fmla="*/ 6148772 w 12103357"/>
                  <a:gd name="connsiteY25" fmla="*/ 27835 h 222980"/>
                  <a:gd name="connsiteX26" fmla="*/ 6109502 w 12103357"/>
                  <a:gd name="connsiteY26" fmla="*/ 114349 h 222980"/>
                  <a:gd name="connsiteX27" fmla="*/ 6148020 w 12103357"/>
                  <a:gd name="connsiteY27" fmla="*/ 195296 h 222980"/>
                  <a:gd name="connsiteX28" fmla="*/ 6185935 w 12103357"/>
                  <a:gd name="connsiteY28" fmla="*/ 112995 h 222980"/>
                  <a:gd name="connsiteX29" fmla="*/ 6148772 w 12103357"/>
                  <a:gd name="connsiteY29" fmla="*/ 27835 h 222980"/>
                  <a:gd name="connsiteX30" fmla="*/ 5817314 w 12103357"/>
                  <a:gd name="connsiteY30" fmla="*/ 27835 h 222980"/>
                  <a:gd name="connsiteX31" fmla="*/ 5778044 w 12103357"/>
                  <a:gd name="connsiteY31" fmla="*/ 114349 h 222980"/>
                  <a:gd name="connsiteX32" fmla="*/ 5816562 w 12103357"/>
                  <a:gd name="connsiteY32" fmla="*/ 195296 h 222980"/>
                  <a:gd name="connsiteX33" fmla="*/ 5854478 w 12103357"/>
                  <a:gd name="connsiteY33" fmla="*/ 112995 h 222980"/>
                  <a:gd name="connsiteX34" fmla="*/ 5817314 w 12103357"/>
                  <a:gd name="connsiteY34" fmla="*/ 27835 h 222980"/>
                  <a:gd name="connsiteX35" fmla="*/ 5117747 w 12103357"/>
                  <a:gd name="connsiteY35" fmla="*/ 27835 h 222980"/>
                  <a:gd name="connsiteX36" fmla="*/ 5078477 w 12103357"/>
                  <a:gd name="connsiteY36" fmla="*/ 114349 h 222980"/>
                  <a:gd name="connsiteX37" fmla="*/ 5116995 w 12103357"/>
                  <a:gd name="connsiteY37" fmla="*/ 195296 h 222980"/>
                  <a:gd name="connsiteX38" fmla="*/ 5154910 w 12103357"/>
                  <a:gd name="connsiteY38" fmla="*/ 112995 h 222980"/>
                  <a:gd name="connsiteX39" fmla="*/ 5117747 w 12103357"/>
                  <a:gd name="connsiteY39" fmla="*/ 27835 h 222980"/>
                  <a:gd name="connsiteX40" fmla="*/ 3857235 w 12103357"/>
                  <a:gd name="connsiteY40" fmla="*/ 27835 h 222980"/>
                  <a:gd name="connsiteX41" fmla="*/ 3817965 w 12103357"/>
                  <a:gd name="connsiteY41" fmla="*/ 114349 h 222980"/>
                  <a:gd name="connsiteX42" fmla="*/ 3856483 w 12103357"/>
                  <a:gd name="connsiteY42" fmla="*/ 195296 h 222980"/>
                  <a:gd name="connsiteX43" fmla="*/ 3894398 w 12103357"/>
                  <a:gd name="connsiteY43" fmla="*/ 112995 h 222980"/>
                  <a:gd name="connsiteX44" fmla="*/ 3857235 w 12103357"/>
                  <a:gd name="connsiteY44" fmla="*/ 27835 h 222980"/>
                  <a:gd name="connsiteX45" fmla="*/ 3640341 w 12103357"/>
                  <a:gd name="connsiteY45" fmla="*/ 27835 h 222980"/>
                  <a:gd name="connsiteX46" fmla="*/ 3601071 w 12103357"/>
                  <a:gd name="connsiteY46" fmla="*/ 114349 h 222980"/>
                  <a:gd name="connsiteX47" fmla="*/ 3639589 w 12103357"/>
                  <a:gd name="connsiteY47" fmla="*/ 195296 h 222980"/>
                  <a:gd name="connsiteX48" fmla="*/ 3677504 w 12103357"/>
                  <a:gd name="connsiteY48" fmla="*/ 112995 h 222980"/>
                  <a:gd name="connsiteX49" fmla="*/ 3640341 w 12103357"/>
                  <a:gd name="connsiteY49" fmla="*/ 27835 h 222980"/>
                  <a:gd name="connsiteX50" fmla="*/ 273451 w 12103357"/>
                  <a:gd name="connsiteY50" fmla="*/ 27835 h 222980"/>
                  <a:gd name="connsiteX51" fmla="*/ 234181 w 12103357"/>
                  <a:gd name="connsiteY51" fmla="*/ 114349 h 222980"/>
                  <a:gd name="connsiteX52" fmla="*/ 272699 w 12103357"/>
                  <a:gd name="connsiteY52" fmla="*/ 195296 h 222980"/>
                  <a:gd name="connsiteX53" fmla="*/ 310614 w 12103357"/>
                  <a:gd name="connsiteY53" fmla="*/ 112995 h 222980"/>
                  <a:gd name="connsiteX54" fmla="*/ 273451 w 12103357"/>
                  <a:gd name="connsiteY54" fmla="*/ 27835 h 222980"/>
                  <a:gd name="connsiteX55" fmla="*/ 74929 w 12103357"/>
                  <a:gd name="connsiteY55" fmla="*/ 27835 h 222980"/>
                  <a:gd name="connsiteX56" fmla="*/ 35659 w 12103357"/>
                  <a:gd name="connsiteY56" fmla="*/ 114349 h 222980"/>
                  <a:gd name="connsiteX57" fmla="*/ 74177 w 12103357"/>
                  <a:gd name="connsiteY57" fmla="*/ 195296 h 222980"/>
                  <a:gd name="connsiteX58" fmla="*/ 112092 w 12103357"/>
                  <a:gd name="connsiteY58" fmla="*/ 112995 h 222980"/>
                  <a:gd name="connsiteX59" fmla="*/ 74929 w 12103357"/>
                  <a:gd name="connsiteY59" fmla="*/ 27835 h 222980"/>
                  <a:gd name="connsiteX60" fmla="*/ 12088451 w 12103357"/>
                  <a:gd name="connsiteY60" fmla="*/ 0 h 222980"/>
                  <a:gd name="connsiteX61" fmla="*/ 12103357 w 12103357"/>
                  <a:gd name="connsiteY61" fmla="*/ 0 h 222980"/>
                  <a:gd name="connsiteX62" fmla="*/ 12103357 w 12103357"/>
                  <a:gd name="connsiteY62" fmla="*/ 222980 h 222980"/>
                  <a:gd name="connsiteX63" fmla="*/ 12068069 w 12103357"/>
                  <a:gd name="connsiteY63" fmla="*/ 222980 h 222980"/>
                  <a:gd name="connsiteX64" fmla="*/ 12068069 w 12103357"/>
                  <a:gd name="connsiteY64" fmla="*/ 43197 h 222980"/>
                  <a:gd name="connsiteX65" fmla="*/ 12047460 w 12103357"/>
                  <a:gd name="connsiteY65" fmla="*/ 54832 h 222980"/>
                  <a:gd name="connsiteX66" fmla="*/ 12022287 w 12103357"/>
                  <a:gd name="connsiteY66" fmla="*/ 63274 h 222980"/>
                  <a:gd name="connsiteX67" fmla="*/ 12022287 w 12103357"/>
                  <a:gd name="connsiteY67" fmla="*/ 33158 h 222980"/>
                  <a:gd name="connsiteX68" fmla="*/ 12039322 w 12103357"/>
                  <a:gd name="connsiteY68" fmla="*/ 27074 h 222980"/>
                  <a:gd name="connsiteX69" fmla="*/ 12055521 w 12103357"/>
                  <a:gd name="connsiteY69" fmla="*/ 19925 h 222980"/>
                  <a:gd name="connsiteX70" fmla="*/ 12071644 w 12103357"/>
                  <a:gd name="connsiteY70" fmla="*/ 11104 h 222980"/>
                  <a:gd name="connsiteX71" fmla="*/ 12088451 w 12103357"/>
                  <a:gd name="connsiteY71" fmla="*/ 0 h 222980"/>
                  <a:gd name="connsiteX72" fmla="*/ 11870474 w 12103357"/>
                  <a:gd name="connsiteY72" fmla="*/ 0 h 222980"/>
                  <a:gd name="connsiteX73" fmla="*/ 11941641 w 12103357"/>
                  <a:gd name="connsiteY73" fmla="*/ 110588 h 222980"/>
                  <a:gd name="connsiteX74" fmla="*/ 11921555 w 12103357"/>
                  <a:gd name="connsiteY74" fmla="*/ 194167 h 222980"/>
                  <a:gd name="connsiteX75" fmla="*/ 11865358 w 12103357"/>
                  <a:gd name="connsiteY75" fmla="*/ 222980 h 222980"/>
                  <a:gd name="connsiteX76" fmla="*/ 11812773 w 12103357"/>
                  <a:gd name="connsiteY76" fmla="*/ 195446 h 222980"/>
                  <a:gd name="connsiteX77" fmla="*/ 11793890 w 12103357"/>
                  <a:gd name="connsiteY77" fmla="*/ 115854 h 222980"/>
                  <a:gd name="connsiteX78" fmla="*/ 11813600 w 12103357"/>
                  <a:gd name="connsiteY78" fmla="*/ 29340 h 222980"/>
                  <a:gd name="connsiteX79" fmla="*/ 11870474 w 12103357"/>
                  <a:gd name="connsiteY79" fmla="*/ 0 h 222980"/>
                  <a:gd name="connsiteX80" fmla="*/ 11183309 w 12103357"/>
                  <a:gd name="connsiteY80" fmla="*/ 0 h 222980"/>
                  <a:gd name="connsiteX81" fmla="*/ 11254476 w 12103357"/>
                  <a:gd name="connsiteY81" fmla="*/ 110588 h 222980"/>
                  <a:gd name="connsiteX82" fmla="*/ 11234390 w 12103357"/>
                  <a:gd name="connsiteY82" fmla="*/ 194167 h 222980"/>
                  <a:gd name="connsiteX83" fmla="*/ 11178193 w 12103357"/>
                  <a:gd name="connsiteY83" fmla="*/ 222980 h 222980"/>
                  <a:gd name="connsiteX84" fmla="*/ 11125608 w 12103357"/>
                  <a:gd name="connsiteY84" fmla="*/ 195446 h 222980"/>
                  <a:gd name="connsiteX85" fmla="*/ 11106725 w 12103357"/>
                  <a:gd name="connsiteY85" fmla="*/ 115854 h 222980"/>
                  <a:gd name="connsiteX86" fmla="*/ 11126435 w 12103357"/>
                  <a:gd name="connsiteY86" fmla="*/ 29340 h 222980"/>
                  <a:gd name="connsiteX87" fmla="*/ 11183309 w 12103357"/>
                  <a:gd name="connsiteY87" fmla="*/ 0 h 222980"/>
                  <a:gd name="connsiteX88" fmla="*/ 10794578 w 12103357"/>
                  <a:gd name="connsiteY88" fmla="*/ 0 h 222980"/>
                  <a:gd name="connsiteX89" fmla="*/ 10809484 w 12103357"/>
                  <a:gd name="connsiteY89" fmla="*/ 0 h 222980"/>
                  <a:gd name="connsiteX90" fmla="*/ 10809484 w 12103357"/>
                  <a:gd name="connsiteY90" fmla="*/ 222980 h 222980"/>
                  <a:gd name="connsiteX91" fmla="*/ 10774196 w 12103357"/>
                  <a:gd name="connsiteY91" fmla="*/ 222980 h 222980"/>
                  <a:gd name="connsiteX92" fmla="*/ 10774196 w 12103357"/>
                  <a:gd name="connsiteY92" fmla="*/ 43197 h 222980"/>
                  <a:gd name="connsiteX93" fmla="*/ 10753587 w 12103357"/>
                  <a:gd name="connsiteY93" fmla="*/ 54832 h 222980"/>
                  <a:gd name="connsiteX94" fmla="*/ 10728414 w 12103357"/>
                  <a:gd name="connsiteY94" fmla="*/ 63274 h 222980"/>
                  <a:gd name="connsiteX95" fmla="*/ 10728414 w 12103357"/>
                  <a:gd name="connsiteY95" fmla="*/ 33158 h 222980"/>
                  <a:gd name="connsiteX96" fmla="*/ 10745449 w 12103357"/>
                  <a:gd name="connsiteY96" fmla="*/ 27074 h 222980"/>
                  <a:gd name="connsiteX97" fmla="*/ 10761648 w 12103357"/>
                  <a:gd name="connsiteY97" fmla="*/ 19925 h 222980"/>
                  <a:gd name="connsiteX98" fmla="*/ 10777771 w 12103357"/>
                  <a:gd name="connsiteY98" fmla="*/ 11104 h 222980"/>
                  <a:gd name="connsiteX99" fmla="*/ 10794578 w 12103357"/>
                  <a:gd name="connsiteY99" fmla="*/ 0 h 222980"/>
                  <a:gd name="connsiteX100" fmla="*/ 10431056 w 12103357"/>
                  <a:gd name="connsiteY100" fmla="*/ 0 h 222980"/>
                  <a:gd name="connsiteX101" fmla="*/ 10445962 w 12103357"/>
                  <a:gd name="connsiteY101" fmla="*/ 0 h 222980"/>
                  <a:gd name="connsiteX102" fmla="*/ 10445962 w 12103357"/>
                  <a:gd name="connsiteY102" fmla="*/ 222980 h 222980"/>
                  <a:gd name="connsiteX103" fmla="*/ 10410674 w 12103357"/>
                  <a:gd name="connsiteY103" fmla="*/ 222980 h 222980"/>
                  <a:gd name="connsiteX104" fmla="*/ 10410674 w 12103357"/>
                  <a:gd name="connsiteY104" fmla="*/ 43197 h 222980"/>
                  <a:gd name="connsiteX105" fmla="*/ 10390065 w 12103357"/>
                  <a:gd name="connsiteY105" fmla="*/ 54832 h 222980"/>
                  <a:gd name="connsiteX106" fmla="*/ 10364892 w 12103357"/>
                  <a:gd name="connsiteY106" fmla="*/ 63274 h 222980"/>
                  <a:gd name="connsiteX107" fmla="*/ 10364892 w 12103357"/>
                  <a:gd name="connsiteY107" fmla="*/ 33158 h 222980"/>
                  <a:gd name="connsiteX108" fmla="*/ 10381927 w 12103357"/>
                  <a:gd name="connsiteY108" fmla="*/ 27074 h 222980"/>
                  <a:gd name="connsiteX109" fmla="*/ 10398126 w 12103357"/>
                  <a:gd name="connsiteY109" fmla="*/ 19925 h 222980"/>
                  <a:gd name="connsiteX110" fmla="*/ 10414249 w 12103357"/>
                  <a:gd name="connsiteY110" fmla="*/ 11104 h 222980"/>
                  <a:gd name="connsiteX111" fmla="*/ 10431056 w 12103357"/>
                  <a:gd name="connsiteY111" fmla="*/ 0 h 222980"/>
                  <a:gd name="connsiteX112" fmla="*/ 10132193 w 12103357"/>
                  <a:gd name="connsiteY112" fmla="*/ 0 h 222980"/>
                  <a:gd name="connsiteX113" fmla="*/ 10147099 w 12103357"/>
                  <a:gd name="connsiteY113" fmla="*/ 0 h 222980"/>
                  <a:gd name="connsiteX114" fmla="*/ 10147099 w 12103357"/>
                  <a:gd name="connsiteY114" fmla="*/ 222980 h 222980"/>
                  <a:gd name="connsiteX115" fmla="*/ 10111811 w 12103357"/>
                  <a:gd name="connsiteY115" fmla="*/ 222980 h 222980"/>
                  <a:gd name="connsiteX116" fmla="*/ 10111811 w 12103357"/>
                  <a:gd name="connsiteY116" fmla="*/ 43197 h 222980"/>
                  <a:gd name="connsiteX117" fmla="*/ 10091202 w 12103357"/>
                  <a:gd name="connsiteY117" fmla="*/ 54832 h 222980"/>
                  <a:gd name="connsiteX118" fmla="*/ 10066029 w 12103357"/>
                  <a:gd name="connsiteY118" fmla="*/ 63274 h 222980"/>
                  <a:gd name="connsiteX119" fmla="*/ 10066029 w 12103357"/>
                  <a:gd name="connsiteY119" fmla="*/ 33158 h 222980"/>
                  <a:gd name="connsiteX120" fmla="*/ 10083064 w 12103357"/>
                  <a:gd name="connsiteY120" fmla="*/ 27074 h 222980"/>
                  <a:gd name="connsiteX121" fmla="*/ 10099263 w 12103357"/>
                  <a:gd name="connsiteY121" fmla="*/ 19925 h 222980"/>
                  <a:gd name="connsiteX122" fmla="*/ 10115386 w 12103357"/>
                  <a:gd name="connsiteY122" fmla="*/ 11104 h 222980"/>
                  <a:gd name="connsiteX123" fmla="*/ 10132193 w 12103357"/>
                  <a:gd name="connsiteY123" fmla="*/ 0 h 222980"/>
                  <a:gd name="connsiteX124" fmla="*/ 9925823 w 12103357"/>
                  <a:gd name="connsiteY124" fmla="*/ 0 h 222980"/>
                  <a:gd name="connsiteX125" fmla="*/ 9996990 w 12103357"/>
                  <a:gd name="connsiteY125" fmla="*/ 110588 h 222980"/>
                  <a:gd name="connsiteX126" fmla="*/ 9976904 w 12103357"/>
                  <a:gd name="connsiteY126" fmla="*/ 194167 h 222980"/>
                  <a:gd name="connsiteX127" fmla="*/ 9920707 w 12103357"/>
                  <a:gd name="connsiteY127" fmla="*/ 222980 h 222980"/>
                  <a:gd name="connsiteX128" fmla="*/ 9868122 w 12103357"/>
                  <a:gd name="connsiteY128" fmla="*/ 195446 h 222980"/>
                  <a:gd name="connsiteX129" fmla="*/ 9849239 w 12103357"/>
                  <a:gd name="connsiteY129" fmla="*/ 115854 h 222980"/>
                  <a:gd name="connsiteX130" fmla="*/ 9868949 w 12103357"/>
                  <a:gd name="connsiteY130" fmla="*/ 29340 h 222980"/>
                  <a:gd name="connsiteX131" fmla="*/ 9925823 w 12103357"/>
                  <a:gd name="connsiteY131" fmla="*/ 0 h 222980"/>
                  <a:gd name="connsiteX132" fmla="*/ 9708929 w 12103357"/>
                  <a:gd name="connsiteY132" fmla="*/ 0 h 222980"/>
                  <a:gd name="connsiteX133" fmla="*/ 9780096 w 12103357"/>
                  <a:gd name="connsiteY133" fmla="*/ 110588 h 222980"/>
                  <a:gd name="connsiteX134" fmla="*/ 9760010 w 12103357"/>
                  <a:gd name="connsiteY134" fmla="*/ 194167 h 222980"/>
                  <a:gd name="connsiteX135" fmla="*/ 9703813 w 12103357"/>
                  <a:gd name="connsiteY135" fmla="*/ 222980 h 222980"/>
                  <a:gd name="connsiteX136" fmla="*/ 9651228 w 12103357"/>
                  <a:gd name="connsiteY136" fmla="*/ 195446 h 222980"/>
                  <a:gd name="connsiteX137" fmla="*/ 9632345 w 12103357"/>
                  <a:gd name="connsiteY137" fmla="*/ 115854 h 222980"/>
                  <a:gd name="connsiteX138" fmla="*/ 9652055 w 12103357"/>
                  <a:gd name="connsiteY138" fmla="*/ 29340 h 222980"/>
                  <a:gd name="connsiteX139" fmla="*/ 9708929 w 12103357"/>
                  <a:gd name="connsiteY139" fmla="*/ 0 h 222980"/>
                  <a:gd name="connsiteX140" fmla="*/ 9539028 w 12103357"/>
                  <a:gd name="connsiteY140" fmla="*/ 0 h 222980"/>
                  <a:gd name="connsiteX141" fmla="*/ 9553934 w 12103357"/>
                  <a:gd name="connsiteY141" fmla="*/ 0 h 222980"/>
                  <a:gd name="connsiteX142" fmla="*/ 9553934 w 12103357"/>
                  <a:gd name="connsiteY142" fmla="*/ 222980 h 222980"/>
                  <a:gd name="connsiteX143" fmla="*/ 9518646 w 12103357"/>
                  <a:gd name="connsiteY143" fmla="*/ 222980 h 222980"/>
                  <a:gd name="connsiteX144" fmla="*/ 9518646 w 12103357"/>
                  <a:gd name="connsiteY144" fmla="*/ 43197 h 222980"/>
                  <a:gd name="connsiteX145" fmla="*/ 9498037 w 12103357"/>
                  <a:gd name="connsiteY145" fmla="*/ 54832 h 222980"/>
                  <a:gd name="connsiteX146" fmla="*/ 9472864 w 12103357"/>
                  <a:gd name="connsiteY146" fmla="*/ 63274 h 222980"/>
                  <a:gd name="connsiteX147" fmla="*/ 9472864 w 12103357"/>
                  <a:gd name="connsiteY147" fmla="*/ 33158 h 222980"/>
                  <a:gd name="connsiteX148" fmla="*/ 9489899 w 12103357"/>
                  <a:gd name="connsiteY148" fmla="*/ 27074 h 222980"/>
                  <a:gd name="connsiteX149" fmla="*/ 9506098 w 12103357"/>
                  <a:gd name="connsiteY149" fmla="*/ 19925 h 222980"/>
                  <a:gd name="connsiteX150" fmla="*/ 9522221 w 12103357"/>
                  <a:gd name="connsiteY150" fmla="*/ 11104 h 222980"/>
                  <a:gd name="connsiteX151" fmla="*/ 9539028 w 12103357"/>
                  <a:gd name="connsiteY151" fmla="*/ 0 h 222980"/>
                  <a:gd name="connsiteX152" fmla="*/ 9240165 w 12103357"/>
                  <a:gd name="connsiteY152" fmla="*/ 0 h 222980"/>
                  <a:gd name="connsiteX153" fmla="*/ 9255071 w 12103357"/>
                  <a:gd name="connsiteY153" fmla="*/ 0 h 222980"/>
                  <a:gd name="connsiteX154" fmla="*/ 9255071 w 12103357"/>
                  <a:gd name="connsiteY154" fmla="*/ 222980 h 222980"/>
                  <a:gd name="connsiteX155" fmla="*/ 9219783 w 12103357"/>
                  <a:gd name="connsiteY155" fmla="*/ 222980 h 222980"/>
                  <a:gd name="connsiteX156" fmla="*/ 9219783 w 12103357"/>
                  <a:gd name="connsiteY156" fmla="*/ 43197 h 222980"/>
                  <a:gd name="connsiteX157" fmla="*/ 9199174 w 12103357"/>
                  <a:gd name="connsiteY157" fmla="*/ 54832 h 222980"/>
                  <a:gd name="connsiteX158" fmla="*/ 9174001 w 12103357"/>
                  <a:gd name="connsiteY158" fmla="*/ 63274 h 222980"/>
                  <a:gd name="connsiteX159" fmla="*/ 9174001 w 12103357"/>
                  <a:gd name="connsiteY159" fmla="*/ 33158 h 222980"/>
                  <a:gd name="connsiteX160" fmla="*/ 9191036 w 12103357"/>
                  <a:gd name="connsiteY160" fmla="*/ 27074 h 222980"/>
                  <a:gd name="connsiteX161" fmla="*/ 9207235 w 12103357"/>
                  <a:gd name="connsiteY161" fmla="*/ 19925 h 222980"/>
                  <a:gd name="connsiteX162" fmla="*/ 9223358 w 12103357"/>
                  <a:gd name="connsiteY162" fmla="*/ 11104 h 222980"/>
                  <a:gd name="connsiteX163" fmla="*/ 9240165 w 12103357"/>
                  <a:gd name="connsiteY163" fmla="*/ 0 h 222980"/>
                  <a:gd name="connsiteX164" fmla="*/ 8864746 w 12103357"/>
                  <a:gd name="connsiteY164" fmla="*/ 0 h 222980"/>
                  <a:gd name="connsiteX165" fmla="*/ 8879652 w 12103357"/>
                  <a:gd name="connsiteY165" fmla="*/ 0 h 222980"/>
                  <a:gd name="connsiteX166" fmla="*/ 8879652 w 12103357"/>
                  <a:gd name="connsiteY166" fmla="*/ 222980 h 222980"/>
                  <a:gd name="connsiteX167" fmla="*/ 8844364 w 12103357"/>
                  <a:gd name="connsiteY167" fmla="*/ 222980 h 222980"/>
                  <a:gd name="connsiteX168" fmla="*/ 8844364 w 12103357"/>
                  <a:gd name="connsiteY168" fmla="*/ 43197 h 222980"/>
                  <a:gd name="connsiteX169" fmla="*/ 8823755 w 12103357"/>
                  <a:gd name="connsiteY169" fmla="*/ 54832 h 222980"/>
                  <a:gd name="connsiteX170" fmla="*/ 8798582 w 12103357"/>
                  <a:gd name="connsiteY170" fmla="*/ 63274 h 222980"/>
                  <a:gd name="connsiteX171" fmla="*/ 8798582 w 12103357"/>
                  <a:gd name="connsiteY171" fmla="*/ 33158 h 222980"/>
                  <a:gd name="connsiteX172" fmla="*/ 8815617 w 12103357"/>
                  <a:gd name="connsiteY172" fmla="*/ 27074 h 222980"/>
                  <a:gd name="connsiteX173" fmla="*/ 8831816 w 12103357"/>
                  <a:gd name="connsiteY173" fmla="*/ 19925 h 222980"/>
                  <a:gd name="connsiteX174" fmla="*/ 8847939 w 12103357"/>
                  <a:gd name="connsiteY174" fmla="*/ 11104 h 222980"/>
                  <a:gd name="connsiteX175" fmla="*/ 8864746 w 12103357"/>
                  <a:gd name="connsiteY175" fmla="*/ 0 h 222980"/>
                  <a:gd name="connsiteX176" fmla="*/ 8714740 w 12103357"/>
                  <a:gd name="connsiteY176" fmla="*/ 0 h 222980"/>
                  <a:gd name="connsiteX177" fmla="*/ 8729646 w 12103357"/>
                  <a:gd name="connsiteY177" fmla="*/ 0 h 222980"/>
                  <a:gd name="connsiteX178" fmla="*/ 8729646 w 12103357"/>
                  <a:gd name="connsiteY178" fmla="*/ 222980 h 222980"/>
                  <a:gd name="connsiteX179" fmla="*/ 8694358 w 12103357"/>
                  <a:gd name="connsiteY179" fmla="*/ 222980 h 222980"/>
                  <a:gd name="connsiteX180" fmla="*/ 8694358 w 12103357"/>
                  <a:gd name="connsiteY180" fmla="*/ 43197 h 222980"/>
                  <a:gd name="connsiteX181" fmla="*/ 8673749 w 12103357"/>
                  <a:gd name="connsiteY181" fmla="*/ 54832 h 222980"/>
                  <a:gd name="connsiteX182" fmla="*/ 8648576 w 12103357"/>
                  <a:gd name="connsiteY182" fmla="*/ 63274 h 222980"/>
                  <a:gd name="connsiteX183" fmla="*/ 8648576 w 12103357"/>
                  <a:gd name="connsiteY183" fmla="*/ 33158 h 222980"/>
                  <a:gd name="connsiteX184" fmla="*/ 8665611 w 12103357"/>
                  <a:gd name="connsiteY184" fmla="*/ 27074 h 222980"/>
                  <a:gd name="connsiteX185" fmla="*/ 8681810 w 12103357"/>
                  <a:gd name="connsiteY185" fmla="*/ 19925 h 222980"/>
                  <a:gd name="connsiteX186" fmla="*/ 8697933 w 12103357"/>
                  <a:gd name="connsiteY186" fmla="*/ 11104 h 222980"/>
                  <a:gd name="connsiteX187" fmla="*/ 8714740 w 12103357"/>
                  <a:gd name="connsiteY187" fmla="*/ 0 h 222980"/>
                  <a:gd name="connsiteX188" fmla="*/ 8565883 w 12103357"/>
                  <a:gd name="connsiteY188" fmla="*/ 0 h 222980"/>
                  <a:gd name="connsiteX189" fmla="*/ 8580789 w 12103357"/>
                  <a:gd name="connsiteY189" fmla="*/ 0 h 222980"/>
                  <a:gd name="connsiteX190" fmla="*/ 8580789 w 12103357"/>
                  <a:gd name="connsiteY190" fmla="*/ 222980 h 222980"/>
                  <a:gd name="connsiteX191" fmla="*/ 8545501 w 12103357"/>
                  <a:gd name="connsiteY191" fmla="*/ 222980 h 222980"/>
                  <a:gd name="connsiteX192" fmla="*/ 8545501 w 12103357"/>
                  <a:gd name="connsiteY192" fmla="*/ 43197 h 222980"/>
                  <a:gd name="connsiteX193" fmla="*/ 8524892 w 12103357"/>
                  <a:gd name="connsiteY193" fmla="*/ 54832 h 222980"/>
                  <a:gd name="connsiteX194" fmla="*/ 8499719 w 12103357"/>
                  <a:gd name="connsiteY194" fmla="*/ 63274 h 222980"/>
                  <a:gd name="connsiteX195" fmla="*/ 8499719 w 12103357"/>
                  <a:gd name="connsiteY195" fmla="*/ 33158 h 222980"/>
                  <a:gd name="connsiteX196" fmla="*/ 8516754 w 12103357"/>
                  <a:gd name="connsiteY196" fmla="*/ 27074 h 222980"/>
                  <a:gd name="connsiteX197" fmla="*/ 8532953 w 12103357"/>
                  <a:gd name="connsiteY197" fmla="*/ 19925 h 222980"/>
                  <a:gd name="connsiteX198" fmla="*/ 8549076 w 12103357"/>
                  <a:gd name="connsiteY198" fmla="*/ 11104 h 222980"/>
                  <a:gd name="connsiteX199" fmla="*/ 8565883 w 12103357"/>
                  <a:gd name="connsiteY199" fmla="*/ 0 h 222980"/>
                  <a:gd name="connsiteX200" fmla="*/ 7821715 w 12103357"/>
                  <a:gd name="connsiteY200" fmla="*/ 0 h 222980"/>
                  <a:gd name="connsiteX201" fmla="*/ 7836621 w 12103357"/>
                  <a:gd name="connsiteY201" fmla="*/ 0 h 222980"/>
                  <a:gd name="connsiteX202" fmla="*/ 7836621 w 12103357"/>
                  <a:gd name="connsiteY202" fmla="*/ 222980 h 222980"/>
                  <a:gd name="connsiteX203" fmla="*/ 7801333 w 12103357"/>
                  <a:gd name="connsiteY203" fmla="*/ 222980 h 222980"/>
                  <a:gd name="connsiteX204" fmla="*/ 7801333 w 12103357"/>
                  <a:gd name="connsiteY204" fmla="*/ 43197 h 222980"/>
                  <a:gd name="connsiteX205" fmla="*/ 7780724 w 12103357"/>
                  <a:gd name="connsiteY205" fmla="*/ 54832 h 222980"/>
                  <a:gd name="connsiteX206" fmla="*/ 7755551 w 12103357"/>
                  <a:gd name="connsiteY206" fmla="*/ 63274 h 222980"/>
                  <a:gd name="connsiteX207" fmla="*/ 7755551 w 12103357"/>
                  <a:gd name="connsiteY207" fmla="*/ 33158 h 222980"/>
                  <a:gd name="connsiteX208" fmla="*/ 7772586 w 12103357"/>
                  <a:gd name="connsiteY208" fmla="*/ 27074 h 222980"/>
                  <a:gd name="connsiteX209" fmla="*/ 7788785 w 12103357"/>
                  <a:gd name="connsiteY209" fmla="*/ 19925 h 222980"/>
                  <a:gd name="connsiteX210" fmla="*/ 7804908 w 12103357"/>
                  <a:gd name="connsiteY210" fmla="*/ 11104 h 222980"/>
                  <a:gd name="connsiteX211" fmla="*/ 7821715 w 12103357"/>
                  <a:gd name="connsiteY211" fmla="*/ 0 h 222980"/>
                  <a:gd name="connsiteX212" fmla="*/ 7671709 w 12103357"/>
                  <a:gd name="connsiteY212" fmla="*/ 0 h 222980"/>
                  <a:gd name="connsiteX213" fmla="*/ 7686615 w 12103357"/>
                  <a:gd name="connsiteY213" fmla="*/ 0 h 222980"/>
                  <a:gd name="connsiteX214" fmla="*/ 7686615 w 12103357"/>
                  <a:gd name="connsiteY214" fmla="*/ 222980 h 222980"/>
                  <a:gd name="connsiteX215" fmla="*/ 7651327 w 12103357"/>
                  <a:gd name="connsiteY215" fmla="*/ 222980 h 222980"/>
                  <a:gd name="connsiteX216" fmla="*/ 7651327 w 12103357"/>
                  <a:gd name="connsiteY216" fmla="*/ 43197 h 222980"/>
                  <a:gd name="connsiteX217" fmla="*/ 7630718 w 12103357"/>
                  <a:gd name="connsiteY217" fmla="*/ 54832 h 222980"/>
                  <a:gd name="connsiteX218" fmla="*/ 7605545 w 12103357"/>
                  <a:gd name="connsiteY218" fmla="*/ 63274 h 222980"/>
                  <a:gd name="connsiteX219" fmla="*/ 7605545 w 12103357"/>
                  <a:gd name="connsiteY219" fmla="*/ 33158 h 222980"/>
                  <a:gd name="connsiteX220" fmla="*/ 7622580 w 12103357"/>
                  <a:gd name="connsiteY220" fmla="*/ 27074 h 222980"/>
                  <a:gd name="connsiteX221" fmla="*/ 7638779 w 12103357"/>
                  <a:gd name="connsiteY221" fmla="*/ 19925 h 222980"/>
                  <a:gd name="connsiteX222" fmla="*/ 7654902 w 12103357"/>
                  <a:gd name="connsiteY222" fmla="*/ 11104 h 222980"/>
                  <a:gd name="connsiteX223" fmla="*/ 7671709 w 12103357"/>
                  <a:gd name="connsiteY223" fmla="*/ 0 h 222980"/>
                  <a:gd name="connsiteX224" fmla="*/ 7373995 w 12103357"/>
                  <a:gd name="connsiteY224" fmla="*/ 0 h 222980"/>
                  <a:gd name="connsiteX225" fmla="*/ 7388901 w 12103357"/>
                  <a:gd name="connsiteY225" fmla="*/ 0 h 222980"/>
                  <a:gd name="connsiteX226" fmla="*/ 7388901 w 12103357"/>
                  <a:gd name="connsiteY226" fmla="*/ 222980 h 222980"/>
                  <a:gd name="connsiteX227" fmla="*/ 7353613 w 12103357"/>
                  <a:gd name="connsiteY227" fmla="*/ 222980 h 222980"/>
                  <a:gd name="connsiteX228" fmla="*/ 7353613 w 12103357"/>
                  <a:gd name="connsiteY228" fmla="*/ 43197 h 222980"/>
                  <a:gd name="connsiteX229" fmla="*/ 7333004 w 12103357"/>
                  <a:gd name="connsiteY229" fmla="*/ 54832 h 222980"/>
                  <a:gd name="connsiteX230" fmla="*/ 7307831 w 12103357"/>
                  <a:gd name="connsiteY230" fmla="*/ 63274 h 222980"/>
                  <a:gd name="connsiteX231" fmla="*/ 7307831 w 12103357"/>
                  <a:gd name="connsiteY231" fmla="*/ 33158 h 222980"/>
                  <a:gd name="connsiteX232" fmla="*/ 7324866 w 12103357"/>
                  <a:gd name="connsiteY232" fmla="*/ 27074 h 222980"/>
                  <a:gd name="connsiteX233" fmla="*/ 7341065 w 12103357"/>
                  <a:gd name="connsiteY233" fmla="*/ 19925 h 222980"/>
                  <a:gd name="connsiteX234" fmla="*/ 7357188 w 12103357"/>
                  <a:gd name="connsiteY234" fmla="*/ 11104 h 222980"/>
                  <a:gd name="connsiteX235" fmla="*/ 7373995 w 12103357"/>
                  <a:gd name="connsiteY235" fmla="*/ 0 h 222980"/>
                  <a:gd name="connsiteX236" fmla="*/ 6993040 w 12103357"/>
                  <a:gd name="connsiteY236" fmla="*/ 0 h 222980"/>
                  <a:gd name="connsiteX237" fmla="*/ 7007946 w 12103357"/>
                  <a:gd name="connsiteY237" fmla="*/ 0 h 222980"/>
                  <a:gd name="connsiteX238" fmla="*/ 7007946 w 12103357"/>
                  <a:gd name="connsiteY238" fmla="*/ 222980 h 222980"/>
                  <a:gd name="connsiteX239" fmla="*/ 6972658 w 12103357"/>
                  <a:gd name="connsiteY239" fmla="*/ 222980 h 222980"/>
                  <a:gd name="connsiteX240" fmla="*/ 6972658 w 12103357"/>
                  <a:gd name="connsiteY240" fmla="*/ 43197 h 222980"/>
                  <a:gd name="connsiteX241" fmla="*/ 6952049 w 12103357"/>
                  <a:gd name="connsiteY241" fmla="*/ 54832 h 222980"/>
                  <a:gd name="connsiteX242" fmla="*/ 6926876 w 12103357"/>
                  <a:gd name="connsiteY242" fmla="*/ 63274 h 222980"/>
                  <a:gd name="connsiteX243" fmla="*/ 6926876 w 12103357"/>
                  <a:gd name="connsiteY243" fmla="*/ 33158 h 222980"/>
                  <a:gd name="connsiteX244" fmla="*/ 6943911 w 12103357"/>
                  <a:gd name="connsiteY244" fmla="*/ 27074 h 222980"/>
                  <a:gd name="connsiteX245" fmla="*/ 6960110 w 12103357"/>
                  <a:gd name="connsiteY245" fmla="*/ 19925 h 222980"/>
                  <a:gd name="connsiteX246" fmla="*/ 6976233 w 12103357"/>
                  <a:gd name="connsiteY246" fmla="*/ 11104 h 222980"/>
                  <a:gd name="connsiteX247" fmla="*/ 6993040 w 12103357"/>
                  <a:gd name="connsiteY247" fmla="*/ 0 h 222980"/>
                  <a:gd name="connsiteX248" fmla="*/ 6843034 w 12103357"/>
                  <a:gd name="connsiteY248" fmla="*/ 0 h 222980"/>
                  <a:gd name="connsiteX249" fmla="*/ 6857940 w 12103357"/>
                  <a:gd name="connsiteY249" fmla="*/ 0 h 222980"/>
                  <a:gd name="connsiteX250" fmla="*/ 6857940 w 12103357"/>
                  <a:gd name="connsiteY250" fmla="*/ 222980 h 222980"/>
                  <a:gd name="connsiteX251" fmla="*/ 6822652 w 12103357"/>
                  <a:gd name="connsiteY251" fmla="*/ 222980 h 222980"/>
                  <a:gd name="connsiteX252" fmla="*/ 6822652 w 12103357"/>
                  <a:gd name="connsiteY252" fmla="*/ 43197 h 222980"/>
                  <a:gd name="connsiteX253" fmla="*/ 6802043 w 12103357"/>
                  <a:gd name="connsiteY253" fmla="*/ 54832 h 222980"/>
                  <a:gd name="connsiteX254" fmla="*/ 6776870 w 12103357"/>
                  <a:gd name="connsiteY254" fmla="*/ 63274 h 222980"/>
                  <a:gd name="connsiteX255" fmla="*/ 6776870 w 12103357"/>
                  <a:gd name="connsiteY255" fmla="*/ 33158 h 222980"/>
                  <a:gd name="connsiteX256" fmla="*/ 6793905 w 12103357"/>
                  <a:gd name="connsiteY256" fmla="*/ 27074 h 222980"/>
                  <a:gd name="connsiteX257" fmla="*/ 6810104 w 12103357"/>
                  <a:gd name="connsiteY257" fmla="*/ 19925 h 222980"/>
                  <a:gd name="connsiteX258" fmla="*/ 6826227 w 12103357"/>
                  <a:gd name="connsiteY258" fmla="*/ 11104 h 222980"/>
                  <a:gd name="connsiteX259" fmla="*/ 6843034 w 12103357"/>
                  <a:gd name="connsiteY259" fmla="*/ 0 h 222980"/>
                  <a:gd name="connsiteX260" fmla="*/ 6694177 w 12103357"/>
                  <a:gd name="connsiteY260" fmla="*/ 0 h 222980"/>
                  <a:gd name="connsiteX261" fmla="*/ 6709083 w 12103357"/>
                  <a:gd name="connsiteY261" fmla="*/ 0 h 222980"/>
                  <a:gd name="connsiteX262" fmla="*/ 6709083 w 12103357"/>
                  <a:gd name="connsiteY262" fmla="*/ 222980 h 222980"/>
                  <a:gd name="connsiteX263" fmla="*/ 6673795 w 12103357"/>
                  <a:gd name="connsiteY263" fmla="*/ 222980 h 222980"/>
                  <a:gd name="connsiteX264" fmla="*/ 6673795 w 12103357"/>
                  <a:gd name="connsiteY264" fmla="*/ 43197 h 222980"/>
                  <a:gd name="connsiteX265" fmla="*/ 6653186 w 12103357"/>
                  <a:gd name="connsiteY265" fmla="*/ 54832 h 222980"/>
                  <a:gd name="connsiteX266" fmla="*/ 6628013 w 12103357"/>
                  <a:gd name="connsiteY266" fmla="*/ 63274 h 222980"/>
                  <a:gd name="connsiteX267" fmla="*/ 6628013 w 12103357"/>
                  <a:gd name="connsiteY267" fmla="*/ 33158 h 222980"/>
                  <a:gd name="connsiteX268" fmla="*/ 6645048 w 12103357"/>
                  <a:gd name="connsiteY268" fmla="*/ 27074 h 222980"/>
                  <a:gd name="connsiteX269" fmla="*/ 6661247 w 12103357"/>
                  <a:gd name="connsiteY269" fmla="*/ 19925 h 222980"/>
                  <a:gd name="connsiteX270" fmla="*/ 6677370 w 12103357"/>
                  <a:gd name="connsiteY270" fmla="*/ 11104 h 222980"/>
                  <a:gd name="connsiteX271" fmla="*/ 6694177 w 12103357"/>
                  <a:gd name="connsiteY271" fmla="*/ 0 h 222980"/>
                  <a:gd name="connsiteX272" fmla="*/ 6545320 w 12103357"/>
                  <a:gd name="connsiteY272" fmla="*/ 0 h 222980"/>
                  <a:gd name="connsiteX273" fmla="*/ 6560226 w 12103357"/>
                  <a:gd name="connsiteY273" fmla="*/ 0 h 222980"/>
                  <a:gd name="connsiteX274" fmla="*/ 6560226 w 12103357"/>
                  <a:gd name="connsiteY274" fmla="*/ 222980 h 222980"/>
                  <a:gd name="connsiteX275" fmla="*/ 6524938 w 12103357"/>
                  <a:gd name="connsiteY275" fmla="*/ 222980 h 222980"/>
                  <a:gd name="connsiteX276" fmla="*/ 6524938 w 12103357"/>
                  <a:gd name="connsiteY276" fmla="*/ 43197 h 222980"/>
                  <a:gd name="connsiteX277" fmla="*/ 6504329 w 12103357"/>
                  <a:gd name="connsiteY277" fmla="*/ 54832 h 222980"/>
                  <a:gd name="connsiteX278" fmla="*/ 6479156 w 12103357"/>
                  <a:gd name="connsiteY278" fmla="*/ 63274 h 222980"/>
                  <a:gd name="connsiteX279" fmla="*/ 6479156 w 12103357"/>
                  <a:gd name="connsiteY279" fmla="*/ 33158 h 222980"/>
                  <a:gd name="connsiteX280" fmla="*/ 6496191 w 12103357"/>
                  <a:gd name="connsiteY280" fmla="*/ 27074 h 222980"/>
                  <a:gd name="connsiteX281" fmla="*/ 6512390 w 12103357"/>
                  <a:gd name="connsiteY281" fmla="*/ 19925 h 222980"/>
                  <a:gd name="connsiteX282" fmla="*/ 6528513 w 12103357"/>
                  <a:gd name="connsiteY282" fmla="*/ 11104 h 222980"/>
                  <a:gd name="connsiteX283" fmla="*/ 6545320 w 12103357"/>
                  <a:gd name="connsiteY283" fmla="*/ 0 h 222980"/>
                  <a:gd name="connsiteX284" fmla="*/ 6331922 w 12103357"/>
                  <a:gd name="connsiteY284" fmla="*/ 0 h 222980"/>
                  <a:gd name="connsiteX285" fmla="*/ 6403089 w 12103357"/>
                  <a:gd name="connsiteY285" fmla="*/ 110588 h 222980"/>
                  <a:gd name="connsiteX286" fmla="*/ 6383003 w 12103357"/>
                  <a:gd name="connsiteY286" fmla="*/ 194167 h 222980"/>
                  <a:gd name="connsiteX287" fmla="*/ 6326806 w 12103357"/>
                  <a:gd name="connsiteY287" fmla="*/ 222980 h 222980"/>
                  <a:gd name="connsiteX288" fmla="*/ 6274221 w 12103357"/>
                  <a:gd name="connsiteY288" fmla="*/ 195446 h 222980"/>
                  <a:gd name="connsiteX289" fmla="*/ 6255338 w 12103357"/>
                  <a:gd name="connsiteY289" fmla="*/ 115854 h 222980"/>
                  <a:gd name="connsiteX290" fmla="*/ 6275048 w 12103357"/>
                  <a:gd name="connsiteY290" fmla="*/ 29340 h 222980"/>
                  <a:gd name="connsiteX291" fmla="*/ 6331922 w 12103357"/>
                  <a:gd name="connsiteY291" fmla="*/ 0 h 222980"/>
                  <a:gd name="connsiteX292" fmla="*/ 6150427 w 12103357"/>
                  <a:gd name="connsiteY292" fmla="*/ 0 h 222980"/>
                  <a:gd name="connsiteX293" fmla="*/ 6221594 w 12103357"/>
                  <a:gd name="connsiteY293" fmla="*/ 110588 h 222980"/>
                  <a:gd name="connsiteX294" fmla="*/ 6201508 w 12103357"/>
                  <a:gd name="connsiteY294" fmla="*/ 194167 h 222980"/>
                  <a:gd name="connsiteX295" fmla="*/ 6145311 w 12103357"/>
                  <a:gd name="connsiteY295" fmla="*/ 222980 h 222980"/>
                  <a:gd name="connsiteX296" fmla="*/ 6092726 w 12103357"/>
                  <a:gd name="connsiteY296" fmla="*/ 195446 h 222980"/>
                  <a:gd name="connsiteX297" fmla="*/ 6073843 w 12103357"/>
                  <a:gd name="connsiteY297" fmla="*/ 115854 h 222980"/>
                  <a:gd name="connsiteX298" fmla="*/ 6093553 w 12103357"/>
                  <a:gd name="connsiteY298" fmla="*/ 29340 h 222980"/>
                  <a:gd name="connsiteX299" fmla="*/ 6150427 w 12103357"/>
                  <a:gd name="connsiteY299" fmla="*/ 0 h 222980"/>
                  <a:gd name="connsiteX300" fmla="*/ 6019295 w 12103357"/>
                  <a:gd name="connsiteY300" fmla="*/ 0 h 222980"/>
                  <a:gd name="connsiteX301" fmla="*/ 6034202 w 12103357"/>
                  <a:gd name="connsiteY301" fmla="*/ 0 h 222980"/>
                  <a:gd name="connsiteX302" fmla="*/ 6034202 w 12103357"/>
                  <a:gd name="connsiteY302" fmla="*/ 222980 h 222980"/>
                  <a:gd name="connsiteX303" fmla="*/ 5998913 w 12103357"/>
                  <a:gd name="connsiteY303" fmla="*/ 222980 h 222980"/>
                  <a:gd name="connsiteX304" fmla="*/ 5998913 w 12103357"/>
                  <a:gd name="connsiteY304" fmla="*/ 43197 h 222980"/>
                  <a:gd name="connsiteX305" fmla="*/ 5978304 w 12103357"/>
                  <a:gd name="connsiteY305" fmla="*/ 54832 h 222980"/>
                  <a:gd name="connsiteX306" fmla="*/ 5953131 w 12103357"/>
                  <a:gd name="connsiteY306" fmla="*/ 63274 h 222980"/>
                  <a:gd name="connsiteX307" fmla="*/ 5953131 w 12103357"/>
                  <a:gd name="connsiteY307" fmla="*/ 33158 h 222980"/>
                  <a:gd name="connsiteX308" fmla="*/ 5970166 w 12103357"/>
                  <a:gd name="connsiteY308" fmla="*/ 27074 h 222980"/>
                  <a:gd name="connsiteX309" fmla="*/ 5986365 w 12103357"/>
                  <a:gd name="connsiteY309" fmla="*/ 19925 h 222980"/>
                  <a:gd name="connsiteX310" fmla="*/ 6002489 w 12103357"/>
                  <a:gd name="connsiteY310" fmla="*/ 11104 h 222980"/>
                  <a:gd name="connsiteX311" fmla="*/ 6019295 w 12103357"/>
                  <a:gd name="connsiteY311" fmla="*/ 0 h 222980"/>
                  <a:gd name="connsiteX312" fmla="*/ 5818969 w 12103357"/>
                  <a:gd name="connsiteY312" fmla="*/ 0 h 222980"/>
                  <a:gd name="connsiteX313" fmla="*/ 5890136 w 12103357"/>
                  <a:gd name="connsiteY313" fmla="*/ 110588 h 222980"/>
                  <a:gd name="connsiteX314" fmla="*/ 5870050 w 12103357"/>
                  <a:gd name="connsiteY314" fmla="*/ 194167 h 222980"/>
                  <a:gd name="connsiteX315" fmla="*/ 5813853 w 12103357"/>
                  <a:gd name="connsiteY315" fmla="*/ 222980 h 222980"/>
                  <a:gd name="connsiteX316" fmla="*/ 5761268 w 12103357"/>
                  <a:gd name="connsiteY316" fmla="*/ 195446 h 222980"/>
                  <a:gd name="connsiteX317" fmla="*/ 5742385 w 12103357"/>
                  <a:gd name="connsiteY317" fmla="*/ 115854 h 222980"/>
                  <a:gd name="connsiteX318" fmla="*/ 5762095 w 12103357"/>
                  <a:gd name="connsiteY318" fmla="*/ 29340 h 222980"/>
                  <a:gd name="connsiteX319" fmla="*/ 5818969 w 12103357"/>
                  <a:gd name="connsiteY319" fmla="*/ 0 h 222980"/>
                  <a:gd name="connsiteX320" fmla="*/ 5119402 w 12103357"/>
                  <a:gd name="connsiteY320" fmla="*/ 0 h 222980"/>
                  <a:gd name="connsiteX321" fmla="*/ 5190569 w 12103357"/>
                  <a:gd name="connsiteY321" fmla="*/ 110588 h 222980"/>
                  <a:gd name="connsiteX322" fmla="*/ 5170484 w 12103357"/>
                  <a:gd name="connsiteY322" fmla="*/ 194167 h 222980"/>
                  <a:gd name="connsiteX323" fmla="*/ 5114286 w 12103357"/>
                  <a:gd name="connsiteY323" fmla="*/ 222980 h 222980"/>
                  <a:gd name="connsiteX324" fmla="*/ 5061702 w 12103357"/>
                  <a:gd name="connsiteY324" fmla="*/ 195446 h 222980"/>
                  <a:gd name="connsiteX325" fmla="*/ 5042818 w 12103357"/>
                  <a:gd name="connsiteY325" fmla="*/ 115854 h 222980"/>
                  <a:gd name="connsiteX326" fmla="*/ 5062528 w 12103357"/>
                  <a:gd name="connsiteY326" fmla="*/ 29340 h 222980"/>
                  <a:gd name="connsiteX327" fmla="*/ 5119402 w 12103357"/>
                  <a:gd name="connsiteY327" fmla="*/ 0 h 222980"/>
                  <a:gd name="connsiteX328" fmla="*/ 4734952 w 12103357"/>
                  <a:gd name="connsiteY328" fmla="*/ 0 h 222980"/>
                  <a:gd name="connsiteX329" fmla="*/ 4749857 w 12103357"/>
                  <a:gd name="connsiteY329" fmla="*/ 0 h 222980"/>
                  <a:gd name="connsiteX330" fmla="*/ 4749857 w 12103357"/>
                  <a:gd name="connsiteY330" fmla="*/ 222980 h 222980"/>
                  <a:gd name="connsiteX331" fmla="*/ 4714570 w 12103357"/>
                  <a:gd name="connsiteY331" fmla="*/ 222980 h 222980"/>
                  <a:gd name="connsiteX332" fmla="*/ 4714570 w 12103357"/>
                  <a:gd name="connsiteY332" fmla="*/ 43197 h 222980"/>
                  <a:gd name="connsiteX333" fmla="*/ 4693960 w 12103357"/>
                  <a:gd name="connsiteY333" fmla="*/ 54832 h 222980"/>
                  <a:gd name="connsiteX334" fmla="*/ 4668787 w 12103357"/>
                  <a:gd name="connsiteY334" fmla="*/ 63274 h 222980"/>
                  <a:gd name="connsiteX335" fmla="*/ 4668787 w 12103357"/>
                  <a:gd name="connsiteY335" fmla="*/ 33158 h 222980"/>
                  <a:gd name="connsiteX336" fmla="*/ 4685823 w 12103357"/>
                  <a:gd name="connsiteY336" fmla="*/ 27074 h 222980"/>
                  <a:gd name="connsiteX337" fmla="*/ 4702021 w 12103357"/>
                  <a:gd name="connsiteY337" fmla="*/ 19925 h 222980"/>
                  <a:gd name="connsiteX338" fmla="*/ 4718144 w 12103357"/>
                  <a:gd name="connsiteY338" fmla="*/ 11104 h 222980"/>
                  <a:gd name="connsiteX339" fmla="*/ 4734952 w 12103357"/>
                  <a:gd name="connsiteY339" fmla="*/ 0 h 222980"/>
                  <a:gd name="connsiteX340" fmla="*/ 4377442 w 12103357"/>
                  <a:gd name="connsiteY340" fmla="*/ 0 h 222980"/>
                  <a:gd name="connsiteX341" fmla="*/ 4392347 w 12103357"/>
                  <a:gd name="connsiteY341" fmla="*/ 0 h 222980"/>
                  <a:gd name="connsiteX342" fmla="*/ 4392347 w 12103357"/>
                  <a:gd name="connsiteY342" fmla="*/ 222980 h 222980"/>
                  <a:gd name="connsiteX343" fmla="*/ 4357059 w 12103357"/>
                  <a:gd name="connsiteY343" fmla="*/ 222980 h 222980"/>
                  <a:gd name="connsiteX344" fmla="*/ 4357059 w 12103357"/>
                  <a:gd name="connsiteY344" fmla="*/ 43197 h 222980"/>
                  <a:gd name="connsiteX345" fmla="*/ 4336450 w 12103357"/>
                  <a:gd name="connsiteY345" fmla="*/ 54832 h 222980"/>
                  <a:gd name="connsiteX346" fmla="*/ 4311277 w 12103357"/>
                  <a:gd name="connsiteY346" fmla="*/ 63274 h 222980"/>
                  <a:gd name="connsiteX347" fmla="*/ 4311277 w 12103357"/>
                  <a:gd name="connsiteY347" fmla="*/ 33158 h 222980"/>
                  <a:gd name="connsiteX348" fmla="*/ 4328312 w 12103357"/>
                  <a:gd name="connsiteY348" fmla="*/ 27074 h 222980"/>
                  <a:gd name="connsiteX349" fmla="*/ 4344511 w 12103357"/>
                  <a:gd name="connsiteY349" fmla="*/ 19925 h 222980"/>
                  <a:gd name="connsiteX350" fmla="*/ 4360635 w 12103357"/>
                  <a:gd name="connsiteY350" fmla="*/ 11104 h 222980"/>
                  <a:gd name="connsiteX351" fmla="*/ 4377442 w 12103357"/>
                  <a:gd name="connsiteY351" fmla="*/ 0 h 222980"/>
                  <a:gd name="connsiteX352" fmla="*/ 4078579 w 12103357"/>
                  <a:gd name="connsiteY352" fmla="*/ 0 h 222980"/>
                  <a:gd name="connsiteX353" fmla="*/ 4093484 w 12103357"/>
                  <a:gd name="connsiteY353" fmla="*/ 0 h 222980"/>
                  <a:gd name="connsiteX354" fmla="*/ 4093484 w 12103357"/>
                  <a:gd name="connsiteY354" fmla="*/ 222980 h 222980"/>
                  <a:gd name="connsiteX355" fmla="*/ 4058197 w 12103357"/>
                  <a:gd name="connsiteY355" fmla="*/ 222980 h 222980"/>
                  <a:gd name="connsiteX356" fmla="*/ 4058197 w 12103357"/>
                  <a:gd name="connsiteY356" fmla="*/ 43197 h 222980"/>
                  <a:gd name="connsiteX357" fmla="*/ 4037588 w 12103357"/>
                  <a:gd name="connsiteY357" fmla="*/ 54832 h 222980"/>
                  <a:gd name="connsiteX358" fmla="*/ 4012416 w 12103357"/>
                  <a:gd name="connsiteY358" fmla="*/ 63274 h 222980"/>
                  <a:gd name="connsiteX359" fmla="*/ 4012416 w 12103357"/>
                  <a:gd name="connsiteY359" fmla="*/ 33158 h 222980"/>
                  <a:gd name="connsiteX360" fmla="*/ 4029450 w 12103357"/>
                  <a:gd name="connsiteY360" fmla="*/ 27074 h 222980"/>
                  <a:gd name="connsiteX361" fmla="*/ 4045649 w 12103357"/>
                  <a:gd name="connsiteY361" fmla="*/ 19925 h 222980"/>
                  <a:gd name="connsiteX362" fmla="*/ 4061772 w 12103357"/>
                  <a:gd name="connsiteY362" fmla="*/ 11104 h 222980"/>
                  <a:gd name="connsiteX363" fmla="*/ 4078579 w 12103357"/>
                  <a:gd name="connsiteY363" fmla="*/ 0 h 222980"/>
                  <a:gd name="connsiteX364" fmla="*/ 3858890 w 12103357"/>
                  <a:gd name="connsiteY364" fmla="*/ 0 h 222980"/>
                  <a:gd name="connsiteX365" fmla="*/ 3930057 w 12103357"/>
                  <a:gd name="connsiteY365" fmla="*/ 110588 h 222980"/>
                  <a:gd name="connsiteX366" fmla="*/ 3909971 w 12103357"/>
                  <a:gd name="connsiteY366" fmla="*/ 194167 h 222980"/>
                  <a:gd name="connsiteX367" fmla="*/ 3853774 w 12103357"/>
                  <a:gd name="connsiteY367" fmla="*/ 222980 h 222980"/>
                  <a:gd name="connsiteX368" fmla="*/ 3801189 w 12103357"/>
                  <a:gd name="connsiteY368" fmla="*/ 195446 h 222980"/>
                  <a:gd name="connsiteX369" fmla="*/ 3782306 w 12103357"/>
                  <a:gd name="connsiteY369" fmla="*/ 115854 h 222980"/>
                  <a:gd name="connsiteX370" fmla="*/ 3802016 w 12103357"/>
                  <a:gd name="connsiteY370" fmla="*/ 29340 h 222980"/>
                  <a:gd name="connsiteX371" fmla="*/ 3858890 w 12103357"/>
                  <a:gd name="connsiteY371" fmla="*/ 0 h 222980"/>
                  <a:gd name="connsiteX372" fmla="*/ 3641996 w 12103357"/>
                  <a:gd name="connsiteY372" fmla="*/ 0 h 222980"/>
                  <a:gd name="connsiteX373" fmla="*/ 3713163 w 12103357"/>
                  <a:gd name="connsiteY373" fmla="*/ 110588 h 222980"/>
                  <a:gd name="connsiteX374" fmla="*/ 3693077 w 12103357"/>
                  <a:gd name="connsiteY374" fmla="*/ 194167 h 222980"/>
                  <a:gd name="connsiteX375" fmla="*/ 3636880 w 12103357"/>
                  <a:gd name="connsiteY375" fmla="*/ 222980 h 222980"/>
                  <a:gd name="connsiteX376" fmla="*/ 3584295 w 12103357"/>
                  <a:gd name="connsiteY376" fmla="*/ 195446 h 222980"/>
                  <a:gd name="connsiteX377" fmla="*/ 3565412 w 12103357"/>
                  <a:gd name="connsiteY377" fmla="*/ 115854 h 222980"/>
                  <a:gd name="connsiteX378" fmla="*/ 3585122 w 12103357"/>
                  <a:gd name="connsiteY378" fmla="*/ 29340 h 222980"/>
                  <a:gd name="connsiteX379" fmla="*/ 3641996 w 12103357"/>
                  <a:gd name="connsiteY379" fmla="*/ 0 h 222980"/>
                  <a:gd name="connsiteX380" fmla="*/ 3482114 w 12103357"/>
                  <a:gd name="connsiteY380" fmla="*/ 0 h 222980"/>
                  <a:gd name="connsiteX381" fmla="*/ 3497020 w 12103357"/>
                  <a:gd name="connsiteY381" fmla="*/ 0 h 222980"/>
                  <a:gd name="connsiteX382" fmla="*/ 3497020 w 12103357"/>
                  <a:gd name="connsiteY382" fmla="*/ 222980 h 222980"/>
                  <a:gd name="connsiteX383" fmla="*/ 3461732 w 12103357"/>
                  <a:gd name="connsiteY383" fmla="*/ 222980 h 222980"/>
                  <a:gd name="connsiteX384" fmla="*/ 3461732 w 12103357"/>
                  <a:gd name="connsiteY384" fmla="*/ 43197 h 222980"/>
                  <a:gd name="connsiteX385" fmla="*/ 3441123 w 12103357"/>
                  <a:gd name="connsiteY385" fmla="*/ 54832 h 222980"/>
                  <a:gd name="connsiteX386" fmla="*/ 3415950 w 12103357"/>
                  <a:gd name="connsiteY386" fmla="*/ 63274 h 222980"/>
                  <a:gd name="connsiteX387" fmla="*/ 3415950 w 12103357"/>
                  <a:gd name="connsiteY387" fmla="*/ 33158 h 222980"/>
                  <a:gd name="connsiteX388" fmla="*/ 3432985 w 12103357"/>
                  <a:gd name="connsiteY388" fmla="*/ 27074 h 222980"/>
                  <a:gd name="connsiteX389" fmla="*/ 3449184 w 12103357"/>
                  <a:gd name="connsiteY389" fmla="*/ 19925 h 222980"/>
                  <a:gd name="connsiteX390" fmla="*/ 3465307 w 12103357"/>
                  <a:gd name="connsiteY390" fmla="*/ 11104 h 222980"/>
                  <a:gd name="connsiteX391" fmla="*/ 3482114 w 12103357"/>
                  <a:gd name="connsiteY391" fmla="*/ 0 h 222980"/>
                  <a:gd name="connsiteX392" fmla="*/ 3183251 w 12103357"/>
                  <a:gd name="connsiteY392" fmla="*/ 0 h 222980"/>
                  <a:gd name="connsiteX393" fmla="*/ 3198157 w 12103357"/>
                  <a:gd name="connsiteY393" fmla="*/ 0 h 222980"/>
                  <a:gd name="connsiteX394" fmla="*/ 3198157 w 12103357"/>
                  <a:gd name="connsiteY394" fmla="*/ 222980 h 222980"/>
                  <a:gd name="connsiteX395" fmla="*/ 3162869 w 12103357"/>
                  <a:gd name="connsiteY395" fmla="*/ 222980 h 222980"/>
                  <a:gd name="connsiteX396" fmla="*/ 3162869 w 12103357"/>
                  <a:gd name="connsiteY396" fmla="*/ 43197 h 222980"/>
                  <a:gd name="connsiteX397" fmla="*/ 3142260 w 12103357"/>
                  <a:gd name="connsiteY397" fmla="*/ 54832 h 222980"/>
                  <a:gd name="connsiteX398" fmla="*/ 3117087 w 12103357"/>
                  <a:gd name="connsiteY398" fmla="*/ 63274 h 222980"/>
                  <a:gd name="connsiteX399" fmla="*/ 3117087 w 12103357"/>
                  <a:gd name="connsiteY399" fmla="*/ 33158 h 222980"/>
                  <a:gd name="connsiteX400" fmla="*/ 3134122 w 12103357"/>
                  <a:gd name="connsiteY400" fmla="*/ 27074 h 222980"/>
                  <a:gd name="connsiteX401" fmla="*/ 3150321 w 12103357"/>
                  <a:gd name="connsiteY401" fmla="*/ 19925 h 222980"/>
                  <a:gd name="connsiteX402" fmla="*/ 3166444 w 12103357"/>
                  <a:gd name="connsiteY402" fmla="*/ 11104 h 222980"/>
                  <a:gd name="connsiteX403" fmla="*/ 3183251 w 12103357"/>
                  <a:gd name="connsiteY403" fmla="*/ 0 h 222980"/>
                  <a:gd name="connsiteX404" fmla="*/ 2804036 w 12103357"/>
                  <a:gd name="connsiteY404" fmla="*/ 0 h 222980"/>
                  <a:gd name="connsiteX405" fmla="*/ 2818942 w 12103357"/>
                  <a:gd name="connsiteY405" fmla="*/ 0 h 222980"/>
                  <a:gd name="connsiteX406" fmla="*/ 2818942 w 12103357"/>
                  <a:gd name="connsiteY406" fmla="*/ 222980 h 222980"/>
                  <a:gd name="connsiteX407" fmla="*/ 2783654 w 12103357"/>
                  <a:gd name="connsiteY407" fmla="*/ 222980 h 222980"/>
                  <a:gd name="connsiteX408" fmla="*/ 2783654 w 12103357"/>
                  <a:gd name="connsiteY408" fmla="*/ 43197 h 222980"/>
                  <a:gd name="connsiteX409" fmla="*/ 2763045 w 12103357"/>
                  <a:gd name="connsiteY409" fmla="*/ 54832 h 222980"/>
                  <a:gd name="connsiteX410" fmla="*/ 2737872 w 12103357"/>
                  <a:gd name="connsiteY410" fmla="*/ 63274 h 222980"/>
                  <a:gd name="connsiteX411" fmla="*/ 2737872 w 12103357"/>
                  <a:gd name="connsiteY411" fmla="*/ 33158 h 222980"/>
                  <a:gd name="connsiteX412" fmla="*/ 2754907 w 12103357"/>
                  <a:gd name="connsiteY412" fmla="*/ 27074 h 222980"/>
                  <a:gd name="connsiteX413" fmla="*/ 2771106 w 12103357"/>
                  <a:gd name="connsiteY413" fmla="*/ 19925 h 222980"/>
                  <a:gd name="connsiteX414" fmla="*/ 2787229 w 12103357"/>
                  <a:gd name="connsiteY414" fmla="*/ 11104 h 222980"/>
                  <a:gd name="connsiteX415" fmla="*/ 2804036 w 12103357"/>
                  <a:gd name="connsiteY415" fmla="*/ 0 h 222980"/>
                  <a:gd name="connsiteX416" fmla="*/ 2654030 w 12103357"/>
                  <a:gd name="connsiteY416" fmla="*/ 0 h 222980"/>
                  <a:gd name="connsiteX417" fmla="*/ 2668936 w 12103357"/>
                  <a:gd name="connsiteY417" fmla="*/ 0 h 222980"/>
                  <a:gd name="connsiteX418" fmla="*/ 2668936 w 12103357"/>
                  <a:gd name="connsiteY418" fmla="*/ 222980 h 222980"/>
                  <a:gd name="connsiteX419" fmla="*/ 2633648 w 12103357"/>
                  <a:gd name="connsiteY419" fmla="*/ 222980 h 222980"/>
                  <a:gd name="connsiteX420" fmla="*/ 2633648 w 12103357"/>
                  <a:gd name="connsiteY420" fmla="*/ 43197 h 222980"/>
                  <a:gd name="connsiteX421" fmla="*/ 2613039 w 12103357"/>
                  <a:gd name="connsiteY421" fmla="*/ 54832 h 222980"/>
                  <a:gd name="connsiteX422" fmla="*/ 2587866 w 12103357"/>
                  <a:gd name="connsiteY422" fmla="*/ 63274 h 222980"/>
                  <a:gd name="connsiteX423" fmla="*/ 2587866 w 12103357"/>
                  <a:gd name="connsiteY423" fmla="*/ 33158 h 222980"/>
                  <a:gd name="connsiteX424" fmla="*/ 2604901 w 12103357"/>
                  <a:gd name="connsiteY424" fmla="*/ 27074 h 222980"/>
                  <a:gd name="connsiteX425" fmla="*/ 2621100 w 12103357"/>
                  <a:gd name="connsiteY425" fmla="*/ 19925 h 222980"/>
                  <a:gd name="connsiteX426" fmla="*/ 2637223 w 12103357"/>
                  <a:gd name="connsiteY426" fmla="*/ 11104 h 222980"/>
                  <a:gd name="connsiteX427" fmla="*/ 2654030 w 12103357"/>
                  <a:gd name="connsiteY427" fmla="*/ 0 h 222980"/>
                  <a:gd name="connsiteX428" fmla="*/ 2505173 w 12103357"/>
                  <a:gd name="connsiteY428" fmla="*/ 0 h 222980"/>
                  <a:gd name="connsiteX429" fmla="*/ 2520079 w 12103357"/>
                  <a:gd name="connsiteY429" fmla="*/ 0 h 222980"/>
                  <a:gd name="connsiteX430" fmla="*/ 2520079 w 12103357"/>
                  <a:gd name="connsiteY430" fmla="*/ 222980 h 222980"/>
                  <a:gd name="connsiteX431" fmla="*/ 2484791 w 12103357"/>
                  <a:gd name="connsiteY431" fmla="*/ 222980 h 222980"/>
                  <a:gd name="connsiteX432" fmla="*/ 2484791 w 12103357"/>
                  <a:gd name="connsiteY432" fmla="*/ 43197 h 222980"/>
                  <a:gd name="connsiteX433" fmla="*/ 2464182 w 12103357"/>
                  <a:gd name="connsiteY433" fmla="*/ 54832 h 222980"/>
                  <a:gd name="connsiteX434" fmla="*/ 2439009 w 12103357"/>
                  <a:gd name="connsiteY434" fmla="*/ 63274 h 222980"/>
                  <a:gd name="connsiteX435" fmla="*/ 2439009 w 12103357"/>
                  <a:gd name="connsiteY435" fmla="*/ 33158 h 222980"/>
                  <a:gd name="connsiteX436" fmla="*/ 2456044 w 12103357"/>
                  <a:gd name="connsiteY436" fmla="*/ 27074 h 222980"/>
                  <a:gd name="connsiteX437" fmla="*/ 2472243 w 12103357"/>
                  <a:gd name="connsiteY437" fmla="*/ 19925 h 222980"/>
                  <a:gd name="connsiteX438" fmla="*/ 2488366 w 12103357"/>
                  <a:gd name="connsiteY438" fmla="*/ 11104 h 222980"/>
                  <a:gd name="connsiteX439" fmla="*/ 2505173 w 12103357"/>
                  <a:gd name="connsiteY439" fmla="*/ 0 h 222980"/>
                  <a:gd name="connsiteX440" fmla="*/ 1749921 w 12103357"/>
                  <a:gd name="connsiteY440" fmla="*/ 0 h 222980"/>
                  <a:gd name="connsiteX441" fmla="*/ 1764827 w 12103357"/>
                  <a:gd name="connsiteY441" fmla="*/ 0 h 222980"/>
                  <a:gd name="connsiteX442" fmla="*/ 1764827 w 12103357"/>
                  <a:gd name="connsiteY442" fmla="*/ 222980 h 222980"/>
                  <a:gd name="connsiteX443" fmla="*/ 1729539 w 12103357"/>
                  <a:gd name="connsiteY443" fmla="*/ 222980 h 222980"/>
                  <a:gd name="connsiteX444" fmla="*/ 1729539 w 12103357"/>
                  <a:gd name="connsiteY444" fmla="*/ 43197 h 222980"/>
                  <a:gd name="connsiteX445" fmla="*/ 1708930 w 12103357"/>
                  <a:gd name="connsiteY445" fmla="*/ 54832 h 222980"/>
                  <a:gd name="connsiteX446" fmla="*/ 1683757 w 12103357"/>
                  <a:gd name="connsiteY446" fmla="*/ 63274 h 222980"/>
                  <a:gd name="connsiteX447" fmla="*/ 1683757 w 12103357"/>
                  <a:gd name="connsiteY447" fmla="*/ 33158 h 222980"/>
                  <a:gd name="connsiteX448" fmla="*/ 1700792 w 12103357"/>
                  <a:gd name="connsiteY448" fmla="*/ 27074 h 222980"/>
                  <a:gd name="connsiteX449" fmla="*/ 1716991 w 12103357"/>
                  <a:gd name="connsiteY449" fmla="*/ 19925 h 222980"/>
                  <a:gd name="connsiteX450" fmla="*/ 1733114 w 12103357"/>
                  <a:gd name="connsiteY450" fmla="*/ 11104 h 222980"/>
                  <a:gd name="connsiteX451" fmla="*/ 1749921 w 12103357"/>
                  <a:gd name="connsiteY451" fmla="*/ 0 h 222980"/>
                  <a:gd name="connsiteX452" fmla="*/ 1599915 w 12103357"/>
                  <a:gd name="connsiteY452" fmla="*/ 0 h 222980"/>
                  <a:gd name="connsiteX453" fmla="*/ 1614821 w 12103357"/>
                  <a:gd name="connsiteY453" fmla="*/ 0 h 222980"/>
                  <a:gd name="connsiteX454" fmla="*/ 1614821 w 12103357"/>
                  <a:gd name="connsiteY454" fmla="*/ 222980 h 222980"/>
                  <a:gd name="connsiteX455" fmla="*/ 1579533 w 12103357"/>
                  <a:gd name="connsiteY455" fmla="*/ 222980 h 222980"/>
                  <a:gd name="connsiteX456" fmla="*/ 1579533 w 12103357"/>
                  <a:gd name="connsiteY456" fmla="*/ 43197 h 222980"/>
                  <a:gd name="connsiteX457" fmla="*/ 1558924 w 12103357"/>
                  <a:gd name="connsiteY457" fmla="*/ 54832 h 222980"/>
                  <a:gd name="connsiteX458" fmla="*/ 1533751 w 12103357"/>
                  <a:gd name="connsiteY458" fmla="*/ 63274 h 222980"/>
                  <a:gd name="connsiteX459" fmla="*/ 1533751 w 12103357"/>
                  <a:gd name="connsiteY459" fmla="*/ 33158 h 222980"/>
                  <a:gd name="connsiteX460" fmla="*/ 1550786 w 12103357"/>
                  <a:gd name="connsiteY460" fmla="*/ 27074 h 222980"/>
                  <a:gd name="connsiteX461" fmla="*/ 1566985 w 12103357"/>
                  <a:gd name="connsiteY461" fmla="*/ 19925 h 222980"/>
                  <a:gd name="connsiteX462" fmla="*/ 1583108 w 12103357"/>
                  <a:gd name="connsiteY462" fmla="*/ 11104 h 222980"/>
                  <a:gd name="connsiteX463" fmla="*/ 1599915 w 12103357"/>
                  <a:gd name="connsiteY463" fmla="*/ 0 h 222980"/>
                  <a:gd name="connsiteX464" fmla="*/ 1302201 w 12103357"/>
                  <a:gd name="connsiteY464" fmla="*/ 0 h 222980"/>
                  <a:gd name="connsiteX465" fmla="*/ 1317107 w 12103357"/>
                  <a:gd name="connsiteY465" fmla="*/ 0 h 222980"/>
                  <a:gd name="connsiteX466" fmla="*/ 1317107 w 12103357"/>
                  <a:gd name="connsiteY466" fmla="*/ 222980 h 222980"/>
                  <a:gd name="connsiteX467" fmla="*/ 1281819 w 12103357"/>
                  <a:gd name="connsiteY467" fmla="*/ 222980 h 222980"/>
                  <a:gd name="connsiteX468" fmla="*/ 1281819 w 12103357"/>
                  <a:gd name="connsiteY468" fmla="*/ 43197 h 222980"/>
                  <a:gd name="connsiteX469" fmla="*/ 1261210 w 12103357"/>
                  <a:gd name="connsiteY469" fmla="*/ 54832 h 222980"/>
                  <a:gd name="connsiteX470" fmla="*/ 1236037 w 12103357"/>
                  <a:gd name="connsiteY470" fmla="*/ 63274 h 222980"/>
                  <a:gd name="connsiteX471" fmla="*/ 1236037 w 12103357"/>
                  <a:gd name="connsiteY471" fmla="*/ 33158 h 222980"/>
                  <a:gd name="connsiteX472" fmla="*/ 1253072 w 12103357"/>
                  <a:gd name="connsiteY472" fmla="*/ 27074 h 222980"/>
                  <a:gd name="connsiteX473" fmla="*/ 1269271 w 12103357"/>
                  <a:gd name="connsiteY473" fmla="*/ 19925 h 222980"/>
                  <a:gd name="connsiteX474" fmla="*/ 1285394 w 12103357"/>
                  <a:gd name="connsiteY474" fmla="*/ 11104 h 222980"/>
                  <a:gd name="connsiteX475" fmla="*/ 1302201 w 12103357"/>
                  <a:gd name="connsiteY475" fmla="*/ 0 h 222980"/>
                  <a:gd name="connsiteX476" fmla="*/ 927321 w 12103357"/>
                  <a:gd name="connsiteY476" fmla="*/ 0 h 222980"/>
                  <a:gd name="connsiteX477" fmla="*/ 942227 w 12103357"/>
                  <a:gd name="connsiteY477" fmla="*/ 0 h 222980"/>
                  <a:gd name="connsiteX478" fmla="*/ 942227 w 12103357"/>
                  <a:gd name="connsiteY478" fmla="*/ 222980 h 222980"/>
                  <a:gd name="connsiteX479" fmla="*/ 906939 w 12103357"/>
                  <a:gd name="connsiteY479" fmla="*/ 222980 h 222980"/>
                  <a:gd name="connsiteX480" fmla="*/ 906939 w 12103357"/>
                  <a:gd name="connsiteY480" fmla="*/ 43197 h 222980"/>
                  <a:gd name="connsiteX481" fmla="*/ 886330 w 12103357"/>
                  <a:gd name="connsiteY481" fmla="*/ 54832 h 222980"/>
                  <a:gd name="connsiteX482" fmla="*/ 861157 w 12103357"/>
                  <a:gd name="connsiteY482" fmla="*/ 63274 h 222980"/>
                  <a:gd name="connsiteX483" fmla="*/ 861157 w 12103357"/>
                  <a:gd name="connsiteY483" fmla="*/ 33158 h 222980"/>
                  <a:gd name="connsiteX484" fmla="*/ 878192 w 12103357"/>
                  <a:gd name="connsiteY484" fmla="*/ 27074 h 222980"/>
                  <a:gd name="connsiteX485" fmla="*/ 894391 w 12103357"/>
                  <a:gd name="connsiteY485" fmla="*/ 19925 h 222980"/>
                  <a:gd name="connsiteX486" fmla="*/ 910514 w 12103357"/>
                  <a:gd name="connsiteY486" fmla="*/ 11104 h 222980"/>
                  <a:gd name="connsiteX487" fmla="*/ 927321 w 12103357"/>
                  <a:gd name="connsiteY487" fmla="*/ 0 h 222980"/>
                  <a:gd name="connsiteX488" fmla="*/ 778464 w 12103357"/>
                  <a:gd name="connsiteY488" fmla="*/ 0 h 222980"/>
                  <a:gd name="connsiteX489" fmla="*/ 793370 w 12103357"/>
                  <a:gd name="connsiteY489" fmla="*/ 0 h 222980"/>
                  <a:gd name="connsiteX490" fmla="*/ 793370 w 12103357"/>
                  <a:gd name="connsiteY490" fmla="*/ 222980 h 222980"/>
                  <a:gd name="connsiteX491" fmla="*/ 758082 w 12103357"/>
                  <a:gd name="connsiteY491" fmla="*/ 222980 h 222980"/>
                  <a:gd name="connsiteX492" fmla="*/ 758082 w 12103357"/>
                  <a:gd name="connsiteY492" fmla="*/ 43197 h 222980"/>
                  <a:gd name="connsiteX493" fmla="*/ 737473 w 12103357"/>
                  <a:gd name="connsiteY493" fmla="*/ 54832 h 222980"/>
                  <a:gd name="connsiteX494" fmla="*/ 712300 w 12103357"/>
                  <a:gd name="connsiteY494" fmla="*/ 63274 h 222980"/>
                  <a:gd name="connsiteX495" fmla="*/ 712300 w 12103357"/>
                  <a:gd name="connsiteY495" fmla="*/ 33158 h 222980"/>
                  <a:gd name="connsiteX496" fmla="*/ 729335 w 12103357"/>
                  <a:gd name="connsiteY496" fmla="*/ 27074 h 222980"/>
                  <a:gd name="connsiteX497" fmla="*/ 745534 w 12103357"/>
                  <a:gd name="connsiteY497" fmla="*/ 19925 h 222980"/>
                  <a:gd name="connsiteX498" fmla="*/ 761657 w 12103357"/>
                  <a:gd name="connsiteY498" fmla="*/ 11104 h 222980"/>
                  <a:gd name="connsiteX499" fmla="*/ 778464 w 12103357"/>
                  <a:gd name="connsiteY499" fmla="*/ 0 h 222980"/>
                  <a:gd name="connsiteX500" fmla="*/ 629607 w 12103357"/>
                  <a:gd name="connsiteY500" fmla="*/ 0 h 222980"/>
                  <a:gd name="connsiteX501" fmla="*/ 644513 w 12103357"/>
                  <a:gd name="connsiteY501" fmla="*/ 0 h 222980"/>
                  <a:gd name="connsiteX502" fmla="*/ 644513 w 12103357"/>
                  <a:gd name="connsiteY502" fmla="*/ 222980 h 222980"/>
                  <a:gd name="connsiteX503" fmla="*/ 609225 w 12103357"/>
                  <a:gd name="connsiteY503" fmla="*/ 222980 h 222980"/>
                  <a:gd name="connsiteX504" fmla="*/ 609225 w 12103357"/>
                  <a:gd name="connsiteY504" fmla="*/ 43197 h 222980"/>
                  <a:gd name="connsiteX505" fmla="*/ 588616 w 12103357"/>
                  <a:gd name="connsiteY505" fmla="*/ 54832 h 222980"/>
                  <a:gd name="connsiteX506" fmla="*/ 563443 w 12103357"/>
                  <a:gd name="connsiteY506" fmla="*/ 63274 h 222980"/>
                  <a:gd name="connsiteX507" fmla="*/ 563443 w 12103357"/>
                  <a:gd name="connsiteY507" fmla="*/ 33158 h 222980"/>
                  <a:gd name="connsiteX508" fmla="*/ 580478 w 12103357"/>
                  <a:gd name="connsiteY508" fmla="*/ 27074 h 222980"/>
                  <a:gd name="connsiteX509" fmla="*/ 596677 w 12103357"/>
                  <a:gd name="connsiteY509" fmla="*/ 19925 h 222980"/>
                  <a:gd name="connsiteX510" fmla="*/ 612800 w 12103357"/>
                  <a:gd name="connsiteY510" fmla="*/ 11104 h 222980"/>
                  <a:gd name="connsiteX511" fmla="*/ 629607 w 12103357"/>
                  <a:gd name="connsiteY511" fmla="*/ 0 h 222980"/>
                  <a:gd name="connsiteX512" fmla="*/ 480750 w 12103357"/>
                  <a:gd name="connsiteY512" fmla="*/ 0 h 222980"/>
                  <a:gd name="connsiteX513" fmla="*/ 495656 w 12103357"/>
                  <a:gd name="connsiteY513" fmla="*/ 0 h 222980"/>
                  <a:gd name="connsiteX514" fmla="*/ 495656 w 12103357"/>
                  <a:gd name="connsiteY514" fmla="*/ 222980 h 222980"/>
                  <a:gd name="connsiteX515" fmla="*/ 460368 w 12103357"/>
                  <a:gd name="connsiteY515" fmla="*/ 222980 h 222980"/>
                  <a:gd name="connsiteX516" fmla="*/ 460368 w 12103357"/>
                  <a:gd name="connsiteY516" fmla="*/ 43197 h 222980"/>
                  <a:gd name="connsiteX517" fmla="*/ 439759 w 12103357"/>
                  <a:gd name="connsiteY517" fmla="*/ 54832 h 222980"/>
                  <a:gd name="connsiteX518" fmla="*/ 414586 w 12103357"/>
                  <a:gd name="connsiteY518" fmla="*/ 63274 h 222980"/>
                  <a:gd name="connsiteX519" fmla="*/ 414586 w 12103357"/>
                  <a:gd name="connsiteY519" fmla="*/ 33158 h 222980"/>
                  <a:gd name="connsiteX520" fmla="*/ 431621 w 12103357"/>
                  <a:gd name="connsiteY520" fmla="*/ 27074 h 222980"/>
                  <a:gd name="connsiteX521" fmla="*/ 447820 w 12103357"/>
                  <a:gd name="connsiteY521" fmla="*/ 19925 h 222980"/>
                  <a:gd name="connsiteX522" fmla="*/ 463943 w 12103357"/>
                  <a:gd name="connsiteY522" fmla="*/ 11104 h 222980"/>
                  <a:gd name="connsiteX523" fmla="*/ 480750 w 12103357"/>
                  <a:gd name="connsiteY523" fmla="*/ 0 h 222980"/>
                  <a:gd name="connsiteX524" fmla="*/ 275106 w 12103357"/>
                  <a:gd name="connsiteY524" fmla="*/ 0 h 222980"/>
                  <a:gd name="connsiteX525" fmla="*/ 346273 w 12103357"/>
                  <a:gd name="connsiteY525" fmla="*/ 110588 h 222980"/>
                  <a:gd name="connsiteX526" fmla="*/ 326187 w 12103357"/>
                  <a:gd name="connsiteY526" fmla="*/ 194167 h 222980"/>
                  <a:gd name="connsiteX527" fmla="*/ 269990 w 12103357"/>
                  <a:gd name="connsiteY527" fmla="*/ 222980 h 222980"/>
                  <a:gd name="connsiteX528" fmla="*/ 217405 w 12103357"/>
                  <a:gd name="connsiteY528" fmla="*/ 195446 h 222980"/>
                  <a:gd name="connsiteX529" fmla="*/ 198522 w 12103357"/>
                  <a:gd name="connsiteY529" fmla="*/ 115854 h 222980"/>
                  <a:gd name="connsiteX530" fmla="*/ 218232 w 12103357"/>
                  <a:gd name="connsiteY530" fmla="*/ 29340 h 222980"/>
                  <a:gd name="connsiteX531" fmla="*/ 275106 w 12103357"/>
                  <a:gd name="connsiteY531" fmla="*/ 0 h 222980"/>
                  <a:gd name="connsiteX532" fmla="*/ 76584 w 12103357"/>
                  <a:gd name="connsiteY532" fmla="*/ 0 h 222980"/>
                  <a:gd name="connsiteX533" fmla="*/ 147751 w 12103357"/>
                  <a:gd name="connsiteY533" fmla="*/ 110588 h 222980"/>
                  <a:gd name="connsiteX534" fmla="*/ 127665 w 12103357"/>
                  <a:gd name="connsiteY534" fmla="*/ 194167 h 222980"/>
                  <a:gd name="connsiteX535" fmla="*/ 71468 w 12103357"/>
                  <a:gd name="connsiteY535" fmla="*/ 222980 h 222980"/>
                  <a:gd name="connsiteX536" fmla="*/ 18883 w 12103357"/>
                  <a:gd name="connsiteY536" fmla="*/ 195446 h 222980"/>
                  <a:gd name="connsiteX537" fmla="*/ 0 w 12103357"/>
                  <a:gd name="connsiteY537" fmla="*/ 115854 h 222980"/>
                  <a:gd name="connsiteX538" fmla="*/ 19710 w 12103357"/>
                  <a:gd name="connsiteY538" fmla="*/ 29340 h 222980"/>
                  <a:gd name="connsiteX539" fmla="*/ 76584 w 12103357"/>
                  <a:gd name="connsiteY5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2103357" h="222980">
                    <a:moveTo>
                      <a:pt x="11868819" y="27835"/>
                    </a:moveTo>
                    <a:cubicBezTo>
                      <a:pt x="11842639" y="27835"/>
                      <a:pt x="11829549" y="56673"/>
                      <a:pt x="11829549" y="114349"/>
                    </a:cubicBezTo>
                    <a:cubicBezTo>
                      <a:pt x="11829549" y="168313"/>
                      <a:pt x="11842388" y="195296"/>
                      <a:pt x="11868067" y="195296"/>
                    </a:cubicBezTo>
                    <a:cubicBezTo>
                      <a:pt x="11893343" y="195296"/>
                      <a:pt x="11905982" y="167862"/>
                      <a:pt x="11905982" y="112995"/>
                    </a:cubicBezTo>
                    <a:cubicBezTo>
                      <a:pt x="11905982" y="56221"/>
                      <a:pt x="11893594" y="27835"/>
                      <a:pt x="11868819" y="27835"/>
                    </a:cubicBezTo>
                    <a:close/>
                    <a:moveTo>
                      <a:pt x="11181654" y="27835"/>
                    </a:moveTo>
                    <a:cubicBezTo>
                      <a:pt x="11155474" y="27835"/>
                      <a:pt x="11142384" y="56673"/>
                      <a:pt x="11142384" y="114349"/>
                    </a:cubicBezTo>
                    <a:cubicBezTo>
                      <a:pt x="11142384" y="168313"/>
                      <a:pt x="11155223" y="195296"/>
                      <a:pt x="11180902" y="195296"/>
                    </a:cubicBezTo>
                    <a:cubicBezTo>
                      <a:pt x="11206178" y="195296"/>
                      <a:pt x="11218817" y="167862"/>
                      <a:pt x="11218817" y="112995"/>
                    </a:cubicBezTo>
                    <a:cubicBezTo>
                      <a:pt x="11218817" y="56221"/>
                      <a:pt x="11206429" y="27835"/>
                      <a:pt x="11181654" y="27835"/>
                    </a:cubicBezTo>
                    <a:close/>
                    <a:moveTo>
                      <a:pt x="9924168" y="27835"/>
                    </a:moveTo>
                    <a:cubicBezTo>
                      <a:pt x="9897988" y="27835"/>
                      <a:pt x="9884898" y="56673"/>
                      <a:pt x="9884898" y="114349"/>
                    </a:cubicBezTo>
                    <a:cubicBezTo>
                      <a:pt x="9884898" y="168313"/>
                      <a:pt x="9897737" y="195296"/>
                      <a:pt x="9923416" y="195296"/>
                    </a:cubicBezTo>
                    <a:cubicBezTo>
                      <a:pt x="9948692" y="195296"/>
                      <a:pt x="9961331" y="167862"/>
                      <a:pt x="9961331" y="112995"/>
                    </a:cubicBezTo>
                    <a:cubicBezTo>
                      <a:pt x="9961331" y="56221"/>
                      <a:pt x="9948943" y="27835"/>
                      <a:pt x="9924168" y="27835"/>
                    </a:cubicBezTo>
                    <a:close/>
                    <a:moveTo>
                      <a:pt x="9707274" y="27835"/>
                    </a:moveTo>
                    <a:cubicBezTo>
                      <a:pt x="9681094" y="27835"/>
                      <a:pt x="9668004" y="56673"/>
                      <a:pt x="9668004" y="114349"/>
                    </a:cubicBezTo>
                    <a:cubicBezTo>
                      <a:pt x="9668004" y="168313"/>
                      <a:pt x="9680843" y="195296"/>
                      <a:pt x="9706522" y="195296"/>
                    </a:cubicBezTo>
                    <a:cubicBezTo>
                      <a:pt x="9731798" y="195296"/>
                      <a:pt x="9744437" y="167862"/>
                      <a:pt x="9744437" y="112995"/>
                    </a:cubicBezTo>
                    <a:cubicBezTo>
                      <a:pt x="9744437" y="56221"/>
                      <a:pt x="9732049" y="27835"/>
                      <a:pt x="9707274" y="27835"/>
                    </a:cubicBezTo>
                    <a:close/>
                    <a:moveTo>
                      <a:pt x="6330267" y="27835"/>
                    </a:moveTo>
                    <a:cubicBezTo>
                      <a:pt x="6304087" y="27835"/>
                      <a:pt x="6290997" y="56673"/>
                      <a:pt x="6290997" y="114349"/>
                    </a:cubicBezTo>
                    <a:cubicBezTo>
                      <a:pt x="6290997" y="168313"/>
                      <a:pt x="6303836" y="195296"/>
                      <a:pt x="6329515" y="195296"/>
                    </a:cubicBezTo>
                    <a:cubicBezTo>
                      <a:pt x="6354792" y="195296"/>
                      <a:pt x="6367430" y="167862"/>
                      <a:pt x="6367430" y="112995"/>
                    </a:cubicBezTo>
                    <a:cubicBezTo>
                      <a:pt x="6367430" y="56221"/>
                      <a:pt x="6355042" y="27835"/>
                      <a:pt x="6330267" y="27835"/>
                    </a:cubicBezTo>
                    <a:close/>
                    <a:moveTo>
                      <a:pt x="6148772" y="27835"/>
                    </a:moveTo>
                    <a:cubicBezTo>
                      <a:pt x="6122592" y="27835"/>
                      <a:pt x="6109502" y="56673"/>
                      <a:pt x="6109502" y="114349"/>
                    </a:cubicBezTo>
                    <a:cubicBezTo>
                      <a:pt x="6109502" y="168313"/>
                      <a:pt x="6122341" y="195296"/>
                      <a:pt x="6148020" y="195296"/>
                    </a:cubicBezTo>
                    <a:cubicBezTo>
                      <a:pt x="6173297" y="195296"/>
                      <a:pt x="6185935" y="167862"/>
                      <a:pt x="6185935" y="112995"/>
                    </a:cubicBezTo>
                    <a:cubicBezTo>
                      <a:pt x="6185935" y="56221"/>
                      <a:pt x="6173547" y="27835"/>
                      <a:pt x="6148772" y="27835"/>
                    </a:cubicBezTo>
                    <a:close/>
                    <a:moveTo>
                      <a:pt x="5817314" y="27835"/>
                    </a:moveTo>
                    <a:cubicBezTo>
                      <a:pt x="5791134" y="27835"/>
                      <a:pt x="5778044" y="56673"/>
                      <a:pt x="5778044" y="114349"/>
                    </a:cubicBezTo>
                    <a:cubicBezTo>
                      <a:pt x="5778044" y="168313"/>
                      <a:pt x="5790883" y="195296"/>
                      <a:pt x="5816562" y="195296"/>
                    </a:cubicBezTo>
                    <a:cubicBezTo>
                      <a:pt x="5841839" y="195296"/>
                      <a:pt x="5854478" y="167862"/>
                      <a:pt x="5854478" y="112995"/>
                    </a:cubicBezTo>
                    <a:cubicBezTo>
                      <a:pt x="5854478" y="56221"/>
                      <a:pt x="5842089" y="27835"/>
                      <a:pt x="5817314" y="27835"/>
                    </a:cubicBezTo>
                    <a:close/>
                    <a:moveTo>
                      <a:pt x="5117747" y="27835"/>
                    </a:moveTo>
                    <a:cubicBezTo>
                      <a:pt x="5091567" y="27835"/>
                      <a:pt x="5078477" y="56673"/>
                      <a:pt x="5078477" y="114349"/>
                    </a:cubicBezTo>
                    <a:cubicBezTo>
                      <a:pt x="5078477" y="168313"/>
                      <a:pt x="5091316" y="195296"/>
                      <a:pt x="5116995" y="195296"/>
                    </a:cubicBezTo>
                    <a:cubicBezTo>
                      <a:pt x="5142272" y="195296"/>
                      <a:pt x="5154910" y="167862"/>
                      <a:pt x="5154910" y="112995"/>
                    </a:cubicBezTo>
                    <a:cubicBezTo>
                      <a:pt x="5154910" y="56221"/>
                      <a:pt x="5142522" y="27835"/>
                      <a:pt x="5117747" y="27835"/>
                    </a:cubicBezTo>
                    <a:close/>
                    <a:moveTo>
                      <a:pt x="3857235" y="27835"/>
                    </a:moveTo>
                    <a:cubicBezTo>
                      <a:pt x="3831055" y="27835"/>
                      <a:pt x="3817965" y="56673"/>
                      <a:pt x="3817965" y="114349"/>
                    </a:cubicBezTo>
                    <a:cubicBezTo>
                      <a:pt x="3817965" y="168313"/>
                      <a:pt x="3830804" y="195296"/>
                      <a:pt x="3856483" y="195296"/>
                    </a:cubicBezTo>
                    <a:cubicBezTo>
                      <a:pt x="3881760" y="195296"/>
                      <a:pt x="3894398" y="167862"/>
                      <a:pt x="3894398" y="112995"/>
                    </a:cubicBezTo>
                    <a:cubicBezTo>
                      <a:pt x="3894398" y="56221"/>
                      <a:pt x="3882010" y="27835"/>
                      <a:pt x="3857235" y="27835"/>
                    </a:cubicBezTo>
                    <a:close/>
                    <a:moveTo>
                      <a:pt x="3640341" y="27835"/>
                    </a:moveTo>
                    <a:cubicBezTo>
                      <a:pt x="3614161" y="27835"/>
                      <a:pt x="3601071" y="56673"/>
                      <a:pt x="3601071" y="114349"/>
                    </a:cubicBezTo>
                    <a:cubicBezTo>
                      <a:pt x="3601071" y="168313"/>
                      <a:pt x="3613910" y="195296"/>
                      <a:pt x="3639589" y="195296"/>
                    </a:cubicBezTo>
                    <a:cubicBezTo>
                      <a:pt x="3664866" y="195296"/>
                      <a:pt x="3677504" y="167862"/>
                      <a:pt x="3677504" y="112995"/>
                    </a:cubicBezTo>
                    <a:cubicBezTo>
                      <a:pt x="3677504" y="56221"/>
                      <a:pt x="3665116" y="27835"/>
                      <a:pt x="3640341" y="27835"/>
                    </a:cubicBezTo>
                    <a:close/>
                    <a:moveTo>
                      <a:pt x="273451" y="27835"/>
                    </a:moveTo>
                    <a:cubicBezTo>
                      <a:pt x="247271" y="27835"/>
                      <a:pt x="234181" y="56673"/>
                      <a:pt x="234181" y="114349"/>
                    </a:cubicBezTo>
                    <a:cubicBezTo>
                      <a:pt x="234181" y="168313"/>
                      <a:pt x="247020" y="195296"/>
                      <a:pt x="272699" y="195296"/>
                    </a:cubicBezTo>
                    <a:cubicBezTo>
                      <a:pt x="297976" y="195296"/>
                      <a:pt x="310614" y="167862"/>
                      <a:pt x="310614" y="112995"/>
                    </a:cubicBezTo>
                    <a:cubicBezTo>
                      <a:pt x="310614" y="56221"/>
                      <a:pt x="298226" y="27835"/>
                      <a:pt x="27345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2088451" y="0"/>
                    </a:moveTo>
                    <a:lnTo>
                      <a:pt x="12103357" y="0"/>
                    </a:lnTo>
                    <a:lnTo>
                      <a:pt x="12103357" y="222980"/>
                    </a:lnTo>
                    <a:lnTo>
                      <a:pt x="12068069" y="222980"/>
                    </a:lnTo>
                    <a:lnTo>
                      <a:pt x="12068069" y="43197"/>
                    </a:lnTo>
                    <a:cubicBezTo>
                      <a:pt x="12061681" y="47760"/>
                      <a:pt x="12054811" y="51638"/>
                      <a:pt x="12047460" y="54832"/>
                    </a:cubicBezTo>
                    <a:cubicBezTo>
                      <a:pt x="12040108" y="58027"/>
                      <a:pt x="12031717" y="60840"/>
                      <a:pt x="12022287" y="63274"/>
                    </a:cubicBezTo>
                    <a:lnTo>
                      <a:pt x="12022287" y="33158"/>
                    </a:lnTo>
                    <a:cubicBezTo>
                      <a:pt x="12028168" y="31232"/>
                      <a:pt x="12033847" y="29204"/>
                      <a:pt x="12039322" y="27074"/>
                    </a:cubicBezTo>
                    <a:cubicBezTo>
                      <a:pt x="12044798" y="24945"/>
                      <a:pt x="12050198" y="22562"/>
                      <a:pt x="12055521" y="19925"/>
                    </a:cubicBezTo>
                    <a:cubicBezTo>
                      <a:pt x="12060845" y="17289"/>
                      <a:pt x="12066219" y="14348"/>
                      <a:pt x="12071644" y="11104"/>
                    </a:cubicBezTo>
                    <a:cubicBezTo>
                      <a:pt x="12077069" y="7859"/>
                      <a:pt x="12082671" y="4158"/>
                      <a:pt x="12088451" y="0"/>
                    </a:cubicBezTo>
                    <a:close/>
                    <a:moveTo>
                      <a:pt x="11870474" y="0"/>
                    </a:moveTo>
                    <a:cubicBezTo>
                      <a:pt x="11917918" y="0"/>
                      <a:pt x="11941641" y="36863"/>
                      <a:pt x="11941641" y="110588"/>
                    </a:cubicBezTo>
                    <a:cubicBezTo>
                      <a:pt x="11941641" y="147099"/>
                      <a:pt x="11934945" y="174959"/>
                      <a:pt x="11921555" y="194167"/>
                    </a:cubicBezTo>
                    <a:cubicBezTo>
                      <a:pt x="11908164" y="213376"/>
                      <a:pt x="11889432" y="222980"/>
                      <a:pt x="11865358" y="222980"/>
                    </a:cubicBezTo>
                    <a:cubicBezTo>
                      <a:pt x="11842890" y="222980"/>
                      <a:pt x="11825361" y="213802"/>
                      <a:pt x="11812773" y="195446"/>
                    </a:cubicBezTo>
                    <a:cubicBezTo>
                      <a:pt x="11800184" y="177090"/>
                      <a:pt x="11793890" y="150559"/>
                      <a:pt x="11793890" y="115854"/>
                    </a:cubicBezTo>
                    <a:cubicBezTo>
                      <a:pt x="11793890" y="77737"/>
                      <a:pt x="11800460" y="48900"/>
                      <a:pt x="11813600" y="29340"/>
                    </a:cubicBezTo>
                    <a:cubicBezTo>
                      <a:pt x="11826741" y="9780"/>
                      <a:pt x="11845698" y="0"/>
                      <a:pt x="11870474" y="0"/>
                    </a:cubicBezTo>
                    <a:close/>
                    <a:moveTo>
                      <a:pt x="11183309" y="0"/>
                    </a:moveTo>
                    <a:cubicBezTo>
                      <a:pt x="11230753" y="0"/>
                      <a:pt x="11254476" y="36863"/>
                      <a:pt x="11254476" y="110588"/>
                    </a:cubicBezTo>
                    <a:cubicBezTo>
                      <a:pt x="11254476" y="147099"/>
                      <a:pt x="11247780" y="174959"/>
                      <a:pt x="11234390" y="194167"/>
                    </a:cubicBezTo>
                    <a:cubicBezTo>
                      <a:pt x="11220999" y="213376"/>
                      <a:pt x="11202267" y="222980"/>
                      <a:pt x="11178193" y="222980"/>
                    </a:cubicBezTo>
                    <a:cubicBezTo>
                      <a:pt x="11155725" y="222980"/>
                      <a:pt x="11138196" y="213802"/>
                      <a:pt x="11125608" y="195446"/>
                    </a:cubicBezTo>
                    <a:cubicBezTo>
                      <a:pt x="11113019" y="177090"/>
                      <a:pt x="11106725" y="150559"/>
                      <a:pt x="11106725" y="115854"/>
                    </a:cubicBezTo>
                    <a:cubicBezTo>
                      <a:pt x="11106725" y="77737"/>
                      <a:pt x="11113295" y="48900"/>
                      <a:pt x="11126435" y="29340"/>
                    </a:cubicBezTo>
                    <a:cubicBezTo>
                      <a:pt x="11139576" y="9780"/>
                      <a:pt x="11158533" y="0"/>
                      <a:pt x="11183309" y="0"/>
                    </a:cubicBezTo>
                    <a:close/>
                    <a:moveTo>
                      <a:pt x="10794578" y="0"/>
                    </a:moveTo>
                    <a:lnTo>
                      <a:pt x="10809484" y="0"/>
                    </a:lnTo>
                    <a:lnTo>
                      <a:pt x="10809484" y="222980"/>
                    </a:lnTo>
                    <a:lnTo>
                      <a:pt x="10774196" y="222980"/>
                    </a:lnTo>
                    <a:lnTo>
                      <a:pt x="10774196" y="43197"/>
                    </a:lnTo>
                    <a:cubicBezTo>
                      <a:pt x="10767808" y="47760"/>
                      <a:pt x="10760938" y="51638"/>
                      <a:pt x="10753587" y="54832"/>
                    </a:cubicBezTo>
                    <a:cubicBezTo>
                      <a:pt x="10746235" y="58027"/>
                      <a:pt x="10737844" y="60840"/>
                      <a:pt x="10728414" y="63274"/>
                    </a:cubicBezTo>
                    <a:lnTo>
                      <a:pt x="10728414" y="33158"/>
                    </a:lnTo>
                    <a:cubicBezTo>
                      <a:pt x="10734295" y="31232"/>
                      <a:pt x="10739974" y="29204"/>
                      <a:pt x="10745449" y="27074"/>
                    </a:cubicBezTo>
                    <a:cubicBezTo>
                      <a:pt x="10750925" y="24945"/>
                      <a:pt x="10756325" y="22562"/>
                      <a:pt x="10761648" y="19925"/>
                    </a:cubicBezTo>
                    <a:cubicBezTo>
                      <a:pt x="10766972" y="17289"/>
                      <a:pt x="10772346" y="14348"/>
                      <a:pt x="10777771" y="11104"/>
                    </a:cubicBezTo>
                    <a:cubicBezTo>
                      <a:pt x="10783196" y="7859"/>
                      <a:pt x="10788798" y="4158"/>
                      <a:pt x="10794578" y="0"/>
                    </a:cubicBezTo>
                    <a:close/>
                    <a:moveTo>
                      <a:pt x="10431056" y="0"/>
                    </a:moveTo>
                    <a:lnTo>
                      <a:pt x="10445962" y="0"/>
                    </a:lnTo>
                    <a:lnTo>
                      <a:pt x="10445962" y="222980"/>
                    </a:lnTo>
                    <a:lnTo>
                      <a:pt x="10410674" y="222980"/>
                    </a:lnTo>
                    <a:lnTo>
                      <a:pt x="10410674" y="43197"/>
                    </a:lnTo>
                    <a:cubicBezTo>
                      <a:pt x="10404286" y="47760"/>
                      <a:pt x="10397416" y="51638"/>
                      <a:pt x="10390065" y="54832"/>
                    </a:cubicBezTo>
                    <a:cubicBezTo>
                      <a:pt x="10382713" y="58027"/>
                      <a:pt x="10374322" y="60840"/>
                      <a:pt x="10364892" y="63274"/>
                    </a:cubicBezTo>
                    <a:lnTo>
                      <a:pt x="10364892" y="33158"/>
                    </a:lnTo>
                    <a:cubicBezTo>
                      <a:pt x="10370773" y="31232"/>
                      <a:pt x="10376452" y="29204"/>
                      <a:pt x="10381927" y="27074"/>
                    </a:cubicBezTo>
                    <a:cubicBezTo>
                      <a:pt x="10387403" y="24945"/>
                      <a:pt x="10392803" y="22562"/>
                      <a:pt x="10398126" y="19925"/>
                    </a:cubicBezTo>
                    <a:cubicBezTo>
                      <a:pt x="10403450" y="17289"/>
                      <a:pt x="10408824" y="14348"/>
                      <a:pt x="10414249" y="11104"/>
                    </a:cubicBezTo>
                    <a:cubicBezTo>
                      <a:pt x="10419674" y="7859"/>
                      <a:pt x="10425276" y="4158"/>
                      <a:pt x="10431056" y="0"/>
                    </a:cubicBezTo>
                    <a:close/>
                    <a:moveTo>
                      <a:pt x="10132193" y="0"/>
                    </a:moveTo>
                    <a:lnTo>
                      <a:pt x="10147099" y="0"/>
                    </a:lnTo>
                    <a:lnTo>
                      <a:pt x="10147099" y="222980"/>
                    </a:lnTo>
                    <a:lnTo>
                      <a:pt x="10111811" y="222980"/>
                    </a:lnTo>
                    <a:lnTo>
                      <a:pt x="10111811" y="43197"/>
                    </a:lnTo>
                    <a:cubicBezTo>
                      <a:pt x="10105423" y="47760"/>
                      <a:pt x="10098553" y="51638"/>
                      <a:pt x="10091202" y="54832"/>
                    </a:cubicBezTo>
                    <a:cubicBezTo>
                      <a:pt x="10083850" y="58027"/>
                      <a:pt x="10075459" y="60840"/>
                      <a:pt x="10066029" y="63274"/>
                    </a:cubicBezTo>
                    <a:lnTo>
                      <a:pt x="10066029" y="33158"/>
                    </a:lnTo>
                    <a:cubicBezTo>
                      <a:pt x="10071910" y="31232"/>
                      <a:pt x="10077589" y="29204"/>
                      <a:pt x="10083064" y="27074"/>
                    </a:cubicBezTo>
                    <a:cubicBezTo>
                      <a:pt x="10088540" y="24945"/>
                      <a:pt x="10093940" y="22562"/>
                      <a:pt x="10099263" y="19925"/>
                    </a:cubicBezTo>
                    <a:cubicBezTo>
                      <a:pt x="10104587" y="17289"/>
                      <a:pt x="10109961" y="14348"/>
                      <a:pt x="10115386" y="11104"/>
                    </a:cubicBezTo>
                    <a:cubicBezTo>
                      <a:pt x="10120811" y="7859"/>
                      <a:pt x="10126413" y="4158"/>
                      <a:pt x="10132193" y="0"/>
                    </a:cubicBezTo>
                    <a:close/>
                    <a:moveTo>
                      <a:pt x="9925823" y="0"/>
                    </a:moveTo>
                    <a:cubicBezTo>
                      <a:pt x="9973267" y="0"/>
                      <a:pt x="9996990" y="36863"/>
                      <a:pt x="9996990" y="110588"/>
                    </a:cubicBezTo>
                    <a:cubicBezTo>
                      <a:pt x="9996990" y="147099"/>
                      <a:pt x="9990294" y="174959"/>
                      <a:pt x="9976904" y="194167"/>
                    </a:cubicBezTo>
                    <a:cubicBezTo>
                      <a:pt x="9963513" y="213376"/>
                      <a:pt x="9944781" y="222980"/>
                      <a:pt x="9920707" y="222980"/>
                    </a:cubicBezTo>
                    <a:cubicBezTo>
                      <a:pt x="9898239" y="222980"/>
                      <a:pt x="9880710" y="213802"/>
                      <a:pt x="9868122" y="195446"/>
                    </a:cubicBezTo>
                    <a:cubicBezTo>
                      <a:pt x="9855533" y="177090"/>
                      <a:pt x="9849239" y="150559"/>
                      <a:pt x="9849239" y="115854"/>
                    </a:cubicBezTo>
                    <a:cubicBezTo>
                      <a:pt x="9849239" y="77737"/>
                      <a:pt x="9855809" y="48900"/>
                      <a:pt x="9868949" y="29340"/>
                    </a:cubicBezTo>
                    <a:cubicBezTo>
                      <a:pt x="9882090" y="9780"/>
                      <a:pt x="9901047" y="0"/>
                      <a:pt x="9925823" y="0"/>
                    </a:cubicBezTo>
                    <a:close/>
                    <a:moveTo>
                      <a:pt x="9708929" y="0"/>
                    </a:moveTo>
                    <a:cubicBezTo>
                      <a:pt x="9756373" y="0"/>
                      <a:pt x="9780096" y="36863"/>
                      <a:pt x="9780096" y="110588"/>
                    </a:cubicBezTo>
                    <a:cubicBezTo>
                      <a:pt x="9780096" y="147099"/>
                      <a:pt x="9773400" y="174959"/>
                      <a:pt x="9760010" y="194167"/>
                    </a:cubicBezTo>
                    <a:cubicBezTo>
                      <a:pt x="9746619" y="213376"/>
                      <a:pt x="9727887" y="222980"/>
                      <a:pt x="9703813" y="222980"/>
                    </a:cubicBezTo>
                    <a:cubicBezTo>
                      <a:pt x="9681345" y="222980"/>
                      <a:pt x="9663816" y="213802"/>
                      <a:pt x="9651228" y="195446"/>
                    </a:cubicBezTo>
                    <a:cubicBezTo>
                      <a:pt x="9638639" y="177090"/>
                      <a:pt x="9632345" y="150559"/>
                      <a:pt x="9632345" y="115854"/>
                    </a:cubicBezTo>
                    <a:cubicBezTo>
                      <a:pt x="9632345" y="77737"/>
                      <a:pt x="9638915" y="48900"/>
                      <a:pt x="9652055" y="29340"/>
                    </a:cubicBezTo>
                    <a:cubicBezTo>
                      <a:pt x="9665196" y="9780"/>
                      <a:pt x="9684153" y="0"/>
                      <a:pt x="9708929" y="0"/>
                    </a:cubicBezTo>
                    <a:close/>
                    <a:moveTo>
                      <a:pt x="9539028" y="0"/>
                    </a:moveTo>
                    <a:lnTo>
                      <a:pt x="9553934" y="0"/>
                    </a:lnTo>
                    <a:lnTo>
                      <a:pt x="9553934" y="222980"/>
                    </a:lnTo>
                    <a:lnTo>
                      <a:pt x="9518646" y="222980"/>
                    </a:lnTo>
                    <a:lnTo>
                      <a:pt x="9518646" y="43197"/>
                    </a:lnTo>
                    <a:cubicBezTo>
                      <a:pt x="9512258" y="47760"/>
                      <a:pt x="9505388" y="51638"/>
                      <a:pt x="9498037" y="54832"/>
                    </a:cubicBezTo>
                    <a:cubicBezTo>
                      <a:pt x="9490685" y="58027"/>
                      <a:pt x="9482294" y="60840"/>
                      <a:pt x="9472864" y="63274"/>
                    </a:cubicBezTo>
                    <a:lnTo>
                      <a:pt x="9472864" y="33158"/>
                    </a:lnTo>
                    <a:cubicBezTo>
                      <a:pt x="9478745" y="31232"/>
                      <a:pt x="9484424" y="29204"/>
                      <a:pt x="9489899" y="27074"/>
                    </a:cubicBezTo>
                    <a:cubicBezTo>
                      <a:pt x="9495375" y="24945"/>
                      <a:pt x="9500775" y="22562"/>
                      <a:pt x="9506098" y="19925"/>
                    </a:cubicBezTo>
                    <a:cubicBezTo>
                      <a:pt x="9511422" y="17289"/>
                      <a:pt x="9516796" y="14348"/>
                      <a:pt x="9522221" y="11104"/>
                    </a:cubicBezTo>
                    <a:cubicBezTo>
                      <a:pt x="9527646" y="7859"/>
                      <a:pt x="9533248" y="4158"/>
                      <a:pt x="9539028" y="0"/>
                    </a:cubicBezTo>
                    <a:close/>
                    <a:moveTo>
                      <a:pt x="9240165" y="0"/>
                    </a:moveTo>
                    <a:lnTo>
                      <a:pt x="9255071" y="0"/>
                    </a:lnTo>
                    <a:lnTo>
                      <a:pt x="9255071" y="222980"/>
                    </a:lnTo>
                    <a:lnTo>
                      <a:pt x="9219783" y="222980"/>
                    </a:lnTo>
                    <a:lnTo>
                      <a:pt x="9219783" y="43197"/>
                    </a:lnTo>
                    <a:cubicBezTo>
                      <a:pt x="9213395" y="47760"/>
                      <a:pt x="9206525" y="51638"/>
                      <a:pt x="9199174" y="54832"/>
                    </a:cubicBezTo>
                    <a:cubicBezTo>
                      <a:pt x="9191822" y="58027"/>
                      <a:pt x="9183431" y="60840"/>
                      <a:pt x="9174001" y="63274"/>
                    </a:cubicBezTo>
                    <a:lnTo>
                      <a:pt x="9174001" y="33158"/>
                    </a:lnTo>
                    <a:cubicBezTo>
                      <a:pt x="9179882" y="31232"/>
                      <a:pt x="9185561" y="29204"/>
                      <a:pt x="9191036" y="27074"/>
                    </a:cubicBezTo>
                    <a:cubicBezTo>
                      <a:pt x="9196512" y="24945"/>
                      <a:pt x="9201912" y="22562"/>
                      <a:pt x="9207235" y="19925"/>
                    </a:cubicBezTo>
                    <a:cubicBezTo>
                      <a:pt x="9212559" y="17289"/>
                      <a:pt x="9217933" y="14348"/>
                      <a:pt x="9223358" y="11104"/>
                    </a:cubicBezTo>
                    <a:cubicBezTo>
                      <a:pt x="9228783" y="7859"/>
                      <a:pt x="9234385" y="4158"/>
                      <a:pt x="9240165" y="0"/>
                    </a:cubicBezTo>
                    <a:close/>
                    <a:moveTo>
                      <a:pt x="8864746" y="0"/>
                    </a:moveTo>
                    <a:lnTo>
                      <a:pt x="8879652" y="0"/>
                    </a:lnTo>
                    <a:lnTo>
                      <a:pt x="8879652" y="222980"/>
                    </a:lnTo>
                    <a:lnTo>
                      <a:pt x="8844364" y="222980"/>
                    </a:lnTo>
                    <a:lnTo>
                      <a:pt x="8844364" y="43197"/>
                    </a:lnTo>
                    <a:cubicBezTo>
                      <a:pt x="8837976" y="47760"/>
                      <a:pt x="8831106" y="51638"/>
                      <a:pt x="8823755" y="54832"/>
                    </a:cubicBezTo>
                    <a:cubicBezTo>
                      <a:pt x="8816403" y="58027"/>
                      <a:pt x="8808012" y="60840"/>
                      <a:pt x="8798582" y="63274"/>
                    </a:cubicBezTo>
                    <a:lnTo>
                      <a:pt x="8798582" y="33158"/>
                    </a:lnTo>
                    <a:cubicBezTo>
                      <a:pt x="8804463" y="31232"/>
                      <a:pt x="8810142" y="29204"/>
                      <a:pt x="8815617" y="27074"/>
                    </a:cubicBezTo>
                    <a:cubicBezTo>
                      <a:pt x="8821093" y="24945"/>
                      <a:pt x="8826493" y="22562"/>
                      <a:pt x="8831816" y="19925"/>
                    </a:cubicBezTo>
                    <a:cubicBezTo>
                      <a:pt x="8837140" y="17289"/>
                      <a:pt x="8842514" y="14348"/>
                      <a:pt x="8847939" y="11104"/>
                    </a:cubicBezTo>
                    <a:cubicBezTo>
                      <a:pt x="8853364" y="7859"/>
                      <a:pt x="8858966" y="4158"/>
                      <a:pt x="8864746" y="0"/>
                    </a:cubicBezTo>
                    <a:close/>
                    <a:moveTo>
                      <a:pt x="8714740" y="0"/>
                    </a:moveTo>
                    <a:lnTo>
                      <a:pt x="8729646" y="0"/>
                    </a:lnTo>
                    <a:lnTo>
                      <a:pt x="8729646" y="222980"/>
                    </a:lnTo>
                    <a:lnTo>
                      <a:pt x="8694358" y="222980"/>
                    </a:lnTo>
                    <a:lnTo>
                      <a:pt x="8694358" y="43197"/>
                    </a:lnTo>
                    <a:cubicBezTo>
                      <a:pt x="8687970" y="47760"/>
                      <a:pt x="8681100" y="51638"/>
                      <a:pt x="8673749" y="54832"/>
                    </a:cubicBezTo>
                    <a:cubicBezTo>
                      <a:pt x="8666397" y="58027"/>
                      <a:pt x="8658006" y="60840"/>
                      <a:pt x="8648576" y="63274"/>
                    </a:cubicBezTo>
                    <a:lnTo>
                      <a:pt x="8648576" y="33158"/>
                    </a:lnTo>
                    <a:cubicBezTo>
                      <a:pt x="8654457" y="31232"/>
                      <a:pt x="8660136" y="29204"/>
                      <a:pt x="8665611" y="27074"/>
                    </a:cubicBezTo>
                    <a:cubicBezTo>
                      <a:pt x="8671087" y="24945"/>
                      <a:pt x="8676487" y="22562"/>
                      <a:pt x="8681810" y="19925"/>
                    </a:cubicBezTo>
                    <a:cubicBezTo>
                      <a:pt x="8687134" y="17289"/>
                      <a:pt x="8692508" y="14348"/>
                      <a:pt x="8697933" y="11104"/>
                    </a:cubicBezTo>
                    <a:cubicBezTo>
                      <a:pt x="8703358" y="7859"/>
                      <a:pt x="8708960" y="4158"/>
                      <a:pt x="8714740" y="0"/>
                    </a:cubicBezTo>
                    <a:close/>
                    <a:moveTo>
                      <a:pt x="8565883" y="0"/>
                    </a:moveTo>
                    <a:lnTo>
                      <a:pt x="8580789" y="0"/>
                    </a:lnTo>
                    <a:lnTo>
                      <a:pt x="8580789" y="222980"/>
                    </a:lnTo>
                    <a:lnTo>
                      <a:pt x="8545501" y="222980"/>
                    </a:lnTo>
                    <a:lnTo>
                      <a:pt x="8545501" y="43197"/>
                    </a:lnTo>
                    <a:cubicBezTo>
                      <a:pt x="8539113" y="47760"/>
                      <a:pt x="8532243" y="51638"/>
                      <a:pt x="8524892" y="54832"/>
                    </a:cubicBezTo>
                    <a:cubicBezTo>
                      <a:pt x="8517540" y="58027"/>
                      <a:pt x="8509149" y="60840"/>
                      <a:pt x="8499719" y="63274"/>
                    </a:cubicBezTo>
                    <a:lnTo>
                      <a:pt x="8499719" y="33158"/>
                    </a:lnTo>
                    <a:cubicBezTo>
                      <a:pt x="8505600" y="31232"/>
                      <a:pt x="8511279" y="29204"/>
                      <a:pt x="8516754" y="27074"/>
                    </a:cubicBezTo>
                    <a:cubicBezTo>
                      <a:pt x="8522230" y="24945"/>
                      <a:pt x="8527630" y="22562"/>
                      <a:pt x="8532953" y="19925"/>
                    </a:cubicBezTo>
                    <a:cubicBezTo>
                      <a:pt x="8538277" y="17289"/>
                      <a:pt x="8543651" y="14348"/>
                      <a:pt x="8549076" y="11104"/>
                    </a:cubicBezTo>
                    <a:cubicBezTo>
                      <a:pt x="8554501" y="7859"/>
                      <a:pt x="8560103" y="4158"/>
                      <a:pt x="8565883" y="0"/>
                    </a:cubicBezTo>
                    <a:close/>
                    <a:moveTo>
                      <a:pt x="7821715" y="0"/>
                    </a:moveTo>
                    <a:lnTo>
                      <a:pt x="7836621" y="0"/>
                    </a:lnTo>
                    <a:lnTo>
                      <a:pt x="7836621" y="222980"/>
                    </a:lnTo>
                    <a:lnTo>
                      <a:pt x="7801333" y="222980"/>
                    </a:lnTo>
                    <a:lnTo>
                      <a:pt x="7801333" y="43197"/>
                    </a:lnTo>
                    <a:cubicBezTo>
                      <a:pt x="7794945" y="47760"/>
                      <a:pt x="7788076" y="51638"/>
                      <a:pt x="7780724" y="54832"/>
                    </a:cubicBezTo>
                    <a:cubicBezTo>
                      <a:pt x="7773372" y="58027"/>
                      <a:pt x="7764982" y="60840"/>
                      <a:pt x="7755551" y="63274"/>
                    </a:cubicBezTo>
                    <a:lnTo>
                      <a:pt x="7755551" y="33158"/>
                    </a:lnTo>
                    <a:cubicBezTo>
                      <a:pt x="7761432" y="31232"/>
                      <a:pt x="7767111" y="29204"/>
                      <a:pt x="7772586" y="27074"/>
                    </a:cubicBezTo>
                    <a:cubicBezTo>
                      <a:pt x="7778062" y="24945"/>
                      <a:pt x="7783462" y="22562"/>
                      <a:pt x="7788785" y="19925"/>
                    </a:cubicBezTo>
                    <a:cubicBezTo>
                      <a:pt x="7794109" y="17289"/>
                      <a:pt x="7799483" y="14348"/>
                      <a:pt x="7804908" y="11104"/>
                    </a:cubicBezTo>
                    <a:cubicBezTo>
                      <a:pt x="7810333" y="7859"/>
                      <a:pt x="7815935" y="4158"/>
                      <a:pt x="7821715" y="0"/>
                    </a:cubicBezTo>
                    <a:close/>
                    <a:moveTo>
                      <a:pt x="7671709" y="0"/>
                    </a:moveTo>
                    <a:lnTo>
                      <a:pt x="7686615" y="0"/>
                    </a:lnTo>
                    <a:lnTo>
                      <a:pt x="7686615" y="222980"/>
                    </a:lnTo>
                    <a:lnTo>
                      <a:pt x="7651327" y="222980"/>
                    </a:lnTo>
                    <a:lnTo>
                      <a:pt x="7651327" y="43197"/>
                    </a:lnTo>
                    <a:cubicBezTo>
                      <a:pt x="7644939" y="47760"/>
                      <a:pt x="7638070" y="51638"/>
                      <a:pt x="7630718" y="54832"/>
                    </a:cubicBezTo>
                    <a:cubicBezTo>
                      <a:pt x="7623366" y="58027"/>
                      <a:pt x="7614976" y="60840"/>
                      <a:pt x="7605545" y="63274"/>
                    </a:cubicBezTo>
                    <a:lnTo>
                      <a:pt x="7605545" y="33158"/>
                    </a:lnTo>
                    <a:cubicBezTo>
                      <a:pt x="7611426" y="31232"/>
                      <a:pt x="7617105" y="29204"/>
                      <a:pt x="7622580" y="27074"/>
                    </a:cubicBezTo>
                    <a:cubicBezTo>
                      <a:pt x="7628056" y="24945"/>
                      <a:pt x="7633456" y="22562"/>
                      <a:pt x="7638779" y="19925"/>
                    </a:cubicBezTo>
                    <a:cubicBezTo>
                      <a:pt x="7644103" y="17289"/>
                      <a:pt x="7649477" y="14348"/>
                      <a:pt x="7654902" y="11104"/>
                    </a:cubicBezTo>
                    <a:cubicBezTo>
                      <a:pt x="7660327" y="7859"/>
                      <a:pt x="7665929" y="4158"/>
                      <a:pt x="7671709" y="0"/>
                    </a:cubicBezTo>
                    <a:close/>
                    <a:moveTo>
                      <a:pt x="7373995" y="0"/>
                    </a:moveTo>
                    <a:lnTo>
                      <a:pt x="7388901" y="0"/>
                    </a:lnTo>
                    <a:lnTo>
                      <a:pt x="7388901" y="222980"/>
                    </a:lnTo>
                    <a:lnTo>
                      <a:pt x="7353613" y="222980"/>
                    </a:lnTo>
                    <a:lnTo>
                      <a:pt x="7353613" y="43197"/>
                    </a:lnTo>
                    <a:cubicBezTo>
                      <a:pt x="7347225" y="47760"/>
                      <a:pt x="7340356" y="51638"/>
                      <a:pt x="7333004" y="54832"/>
                    </a:cubicBezTo>
                    <a:cubicBezTo>
                      <a:pt x="7325652" y="58027"/>
                      <a:pt x="7317262" y="60840"/>
                      <a:pt x="7307831" y="63274"/>
                    </a:cubicBezTo>
                    <a:lnTo>
                      <a:pt x="7307831" y="33158"/>
                    </a:lnTo>
                    <a:cubicBezTo>
                      <a:pt x="7313712" y="31232"/>
                      <a:pt x="7319391" y="29204"/>
                      <a:pt x="7324866" y="27074"/>
                    </a:cubicBezTo>
                    <a:cubicBezTo>
                      <a:pt x="7330342" y="24945"/>
                      <a:pt x="7335742" y="22562"/>
                      <a:pt x="7341065" y="19925"/>
                    </a:cubicBezTo>
                    <a:cubicBezTo>
                      <a:pt x="7346389" y="17289"/>
                      <a:pt x="7351763" y="14348"/>
                      <a:pt x="7357188" y="11104"/>
                    </a:cubicBezTo>
                    <a:cubicBezTo>
                      <a:pt x="7362613" y="7859"/>
                      <a:pt x="7368215" y="4158"/>
                      <a:pt x="7373995" y="0"/>
                    </a:cubicBezTo>
                    <a:close/>
                    <a:moveTo>
                      <a:pt x="6993040" y="0"/>
                    </a:moveTo>
                    <a:lnTo>
                      <a:pt x="7007946" y="0"/>
                    </a:lnTo>
                    <a:lnTo>
                      <a:pt x="7007946" y="222980"/>
                    </a:lnTo>
                    <a:lnTo>
                      <a:pt x="6972658" y="222980"/>
                    </a:lnTo>
                    <a:lnTo>
                      <a:pt x="6972658" y="43197"/>
                    </a:lnTo>
                    <a:cubicBezTo>
                      <a:pt x="6966270" y="47760"/>
                      <a:pt x="6959401" y="51638"/>
                      <a:pt x="6952049" y="54832"/>
                    </a:cubicBezTo>
                    <a:cubicBezTo>
                      <a:pt x="6944697" y="58027"/>
                      <a:pt x="6936307" y="60840"/>
                      <a:pt x="6926876" y="63274"/>
                    </a:cubicBezTo>
                    <a:lnTo>
                      <a:pt x="6926876" y="33158"/>
                    </a:lnTo>
                    <a:cubicBezTo>
                      <a:pt x="6932757" y="31232"/>
                      <a:pt x="6938436" y="29204"/>
                      <a:pt x="6943911" y="27074"/>
                    </a:cubicBezTo>
                    <a:cubicBezTo>
                      <a:pt x="6949387" y="24945"/>
                      <a:pt x="6954787" y="22562"/>
                      <a:pt x="6960110" y="19925"/>
                    </a:cubicBezTo>
                    <a:cubicBezTo>
                      <a:pt x="6965434" y="17289"/>
                      <a:pt x="6970808" y="14348"/>
                      <a:pt x="6976233" y="11104"/>
                    </a:cubicBezTo>
                    <a:cubicBezTo>
                      <a:pt x="6981658" y="7859"/>
                      <a:pt x="6987260" y="4158"/>
                      <a:pt x="6993040" y="0"/>
                    </a:cubicBezTo>
                    <a:close/>
                    <a:moveTo>
                      <a:pt x="6843034" y="0"/>
                    </a:moveTo>
                    <a:lnTo>
                      <a:pt x="6857940" y="0"/>
                    </a:lnTo>
                    <a:lnTo>
                      <a:pt x="6857940" y="222980"/>
                    </a:lnTo>
                    <a:lnTo>
                      <a:pt x="6822652" y="222980"/>
                    </a:lnTo>
                    <a:lnTo>
                      <a:pt x="6822652" y="43197"/>
                    </a:lnTo>
                    <a:cubicBezTo>
                      <a:pt x="6816264" y="47760"/>
                      <a:pt x="6809395" y="51638"/>
                      <a:pt x="6802043" y="54832"/>
                    </a:cubicBezTo>
                    <a:cubicBezTo>
                      <a:pt x="6794691" y="58027"/>
                      <a:pt x="6786301" y="60840"/>
                      <a:pt x="6776870" y="63274"/>
                    </a:cubicBezTo>
                    <a:lnTo>
                      <a:pt x="6776870" y="33158"/>
                    </a:lnTo>
                    <a:cubicBezTo>
                      <a:pt x="6782751" y="31232"/>
                      <a:pt x="6788430" y="29204"/>
                      <a:pt x="6793905" y="27074"/>
                    </a:cubicBezTo>
                    <a:cubicBezTo>
                      <a:pt x="6799381" y="24945"/>
                      <a:pt x="6804781" y="22562"/>
                      <a:pt x="6810104" y="19925"/>
                    </a:cubicBezTo>
                    <a:cubicBezTo>
                      <a:pt x="6815428" y="17289"/>
                      <a:pt x="6820802" y="14348"/>
                      <a:pt x="6826227" y="11104"/>
                    </a:cubicBezTo>
                    <a:cubicBezTo>
                      <a:pt x="6831652" y="7859"/>
                      <a:pt x="6837254" y="4158"/>
                      <a:pt x="6843034" y="0"/>
                    </a:cubicBezTo>
                    <a:close/>
                    <a:moveTo>
                      <a:pt x="6694177" y="0"/>
                    </a:moveTo>
                    <a:lnTo>
                      <a:pt x="6709083" y="0"/>
                    </a:lnTo>
                    <a:lnTo>
                      <a:pt x="6709083" y="222980"/>
                    </a:lnTo>
                    <a:lnTo>
                      <a:pt x="6673795" y="222980"/>
                    </a:lnTo>
                    <a:lnTo>
                      <a:pt x="6673795" y="43197"/>
                    </a:lnTo>
                    <a:cubicBezTo>
                      <a:pt x="6667407" y="47760"/>
                      <a:pt x="6660538" y="51638"/>
                      <a:pt x="6653186" y="54832"/>
                    </a:cubicBezTo>
                    <a:cubicBezTo>
                      <a:pt x="6645834" y="58027"/>
                      <a:pt x="6637444" y="60840"/>
                      <a:pt x="6628013" y="63274"/>
                    </a:cubicBezTo>
                    <a:lnTo>
                      <a:pt x="6628013" y="33158"/>
                    </a:lnTo>
                    <a:cubicBezTo>
                      <a:pt x="6633894" y="31232"/>
                      <a:pt x="6639573" y="29204"/>
                      <a:pt x="6645048" y="27074"/>
                    </a:cubicBezTo>
                    <a:cubicBezTo>
                      <a:pt x="6650524" y="24945"/>
                      <a:pt x="6655924" y="22562"/>
                      <a:pt x="6661247" y="19925"/>
                    </a:cubicBezTo>
                    <a:cubicBezTo>
                      <a:pt x="6666571" y="17289"/>
                      <a:pt x="6671945" y="14348"/>
                      <a:pt x="6677370" y="11104"/>
                    </a:cubicBezTo>
                    <a:cubicBezTo>
                      <a:pt x="6682795" y="7859"/>
                      <a:pt x="6688397" y="4158"/>
                      <a:pt x="6694177" y="0"/>
                    </a:cubicBezTo>
                    <a:close/>
                    <a:moveTo>
                      <a:pt x="6545320" y="0"/>
                    </a:moveTo>
                    <a:lnTo>
                      <a:pt x="6560226" y="0"/>
                    </a:lnTo>
                    <a:lnTo>
                      <a:pt x="6560226" y="222980"/>
                    </a:lnTo>
                    <a:lnTo>
                      <a:pt x="6524938" y="222980"/>
                    </a:lnTo>
                    <a:lnTo>
                      <a:pt x="6524938" y="43197"/>
                    </a:lnTo>
                    <a:cubicBezTo>
                      <a:pt x="6518550" y="47760"/>
                      <a:pt x="6511681" y="51638"/>
                      <a:pt x="6504329" y="54832"/>
                    </a:cubicBezTo>
                    <a:cubicBezTo>
                      <a:pt x="6496977" y="58027"/>
                      <a:pt x="6488587" y="60840"/>
                      <a:pt x="6479156" y="63274"/>
                    </a:cubicBezTo>
                    <a:lnTo>
                      <a:pt x="6479156" y="33158"/>
                    </a:lnTo>
                    <a:cubicBezTo>
                      <a:pt x="6485037" y="31232"/>
                      <a:pt x="6490716" y="29204"/>
                      <a:pt x="6496191" y="27074"/>
                    </a:cubicBezTo>
                    <a:cubicBezTo>
                      <a:pt x="6501667" y="24945"/>
                      <a:pt x="6507067" y="22562"/>
                      <a:pt x="6512390" y="19925"/>
                    </a:cubicBezTo>
                    <a:cubicBezTo>
                      <a:pt x="6517714" y="17289"/>
                      <a:pt x="6523088" y="14348"/>
                      <a:pt x="6528513" y="11104"/>
                    </a:cubicBezTo>
                    <a:cubicBezTo>
                      <a:pt x="6533938" y="7859"/>
                      <a:pt x="6539540" y="4158"/>
                      <a:pt x="6545320" y="0"/>
                    </a:cubicBezTo>
                    <a:close/>
                    <a:moveTo>
                      <a:pt x="6331922" y="0"/>
                    </a:moveTo>
                    <a:cubicBezTo>
                      <a:pt x="6379367" y="0"/>
                      <a:pt x="6403089" y="36863"/>
                      <a:pt x="6403089" y="110588"/>
                    </a:cubicBezTo>
                    <a:cubicBezTo>
                      <a:pt x="6403089" y="147099"/>
                      <a:pt x="6396394" y="174959"/>
                      <a:pt x="6383003" y="194167"/>
                    </a:cubicBezTo>
                    <a:cubicBezTo>
                      <a:pt x="6369612" y="213376"/>
                      <a:pt x="6350880" y="222980"/>
                      <a:pt x="6326806" y="222980"/>
                    </a:cubicBezTo>
                    <a:cubicBezTo>
                      <a:pt x="6304338" y="222980"/>
                      <a:pt x="6286809" y="213802"/>
                      <a:pt x="6274221" y="195446"/>
                    </a:cubicBezTo>
                    <a:cubicBezTo>
                      <a:pt x="6261632" y="177090"/>
                      <a:pt x="6255338" y="150559"/>
                      <a:pt x="6255338" y="115854"/>
                    </a:cubicBezTo>
                    <a:cubicBezTo>
                      <a:pt x="6255338" y="77737"/>
                      <a:pt x="6261908" y="48900"/>
                      <a:pt x="6275048" y="29340"/>
                    </a:cubicBezTo>
                    <a:cubicBezTo>
                      <a:pt x="6288189" y="9780"/>
                      <a:pt x="6307146" y="0"/>
                      <a:pt x="6331922" y="0"/>
                    </a:cubicBezTo>
                    <a:close/>
                    <a:moveTo>
                      <a:pt x="6150427" y="0"/>
                    </a:moveTo>
                    <a:cubicBezTo>
                      <a:pt x="6197872" y="0"/>
                      <a:pt x="6221594" y="36863"/>
                      <a:pt x="6221594" y="110588"/>
                    </a:cubicBezTo>
                    <a:cubicBezTo>
                      <a:pt x="6221594" y="147099"/>
                      <a:pt x="6214899" y="174959"/>
                      <a:pt x="6201508" y="194167"/>
                    </a:cubicBezTo>
                    <a:cubicBezTo>
                      <a:pt x="6188117" y="213376"/>
                      <a:pt x="6169385" y="222980"/>
                      <a:pt x="6145311" y="222980"/>
                    </a:cubicBezTo>
                    <a:cubicBezTo>
                      <a:pt x="6122843" y="222980"/>
                      <a:pt x="6105314" y="213802"/>
                      <a:pt x="6092726" y="195446"/>
                    </a:cubicBezTo>
                    <a:cubicBezTo>
                      <a:pt x="6080137" y="177090"/>
                      <a:pt x="6073843" y="150559"/>
                      <a:pt x="6073843" y="115854"/>
                    </a:cubicBezTo>
                    <a:cubicBezTo>
                      <a:pt x="6073843" y="77737"/>
                      <a:pt x="6080413" y="48900"/>
                      <a:pt x="6093553" y="29340"/>
                    </a:cubicBezTo>
                    <a:cubicBezTo>
                      <a:pt x="6106694" y="9780"/>
                      <a:pt x="6125651" y="0"/>
                      <a:pt x="6150427" y="0"/>
                    </a:cubicBezTo>
                    <a:close/>
                    <a:moveTo>
                      <a:pt x="6019295" y="0"/>
                    </a:moveTo>
                    <a:lnTo>
                      <a:pt x="6034202" y="0"/>
                    </a:lnTo>
                    <a:lnTo>
                      <a:pt x="6034202" y="222980"/>
                    </a:lnTo>
                    <a:lnTo>
                      <a:pt x="5998913" y="222980"/>
                    </a:lnTo>
                    <a:lnTo>
                      <a:pt x="5998913" y="43197"/>
                    </a:lnTo>
                    <a:cubicBezTo>
                      <a:pt x="5992525" y="47760"/>
                      <a:pt x="5985657" y="51638"/>
                      <a:pt x="5978304" y="54832"/>
                    </a:cubicBezTo>
                    <a:cubicBezTo>
                      <a:pt x="5970952" y="58027"/>
                      <a:pt x="5962562" y="60840"/>
                      <a:pt x="5953131" y="63274"/>
                    </a:cubicBezTo>
                    <a:lnTo>
                      <a:pt x="5953131" y="33158"/>
                    </a:lnTo>
                    <a:cubicBezTo>
                      <a:pt x="5959012" y="31232"/>
                      <a:pt x="5964691" y="29204"/>
                      <a:pt x="5970166" y="27074"/>
                    </a:cubicBezTo>
                    <a:cubicBezTo>
                      <a:pt x="5975642" y="24945"/>
                      <a:pt x="5981043" y="22562"/>
                      <a:pt x="5986365" y="19925"/>
                    </a:cubicBezTo>
                    <a:cubicBezTo>
                      <a:pt x="5991689" y="17289"/>
                      <a:pt x="5997063" y="14348"/>
                      <a:pt x="6002489" y="11104"/>
                    </a:cubicBezTo>
                    <a:cubicBezTo>
                      <a:pt x="6007913" y="7859"/>
                      <a:pt x="6013515" y="4158"/>
                      <a:pt x="6019295" y="0"/>
                    </a:cubicBezTo>
                    <a:close/>
                    <a:moveTo>
                      <a:pt x="5818969" y="0"/>
                    </a:moveTo>
                    <a:cubicBezTo>
                      <a:pt x="5866415" y="0"/>
                      <a:pt x="5890136" y="36863"/>
                      <a:pt x="5890136" y="110588"/>
                    </a:cubicBezTo>
                    <a:cubicBezTo>
                      <a:pt x="5890136" y="147099"/>
                      <a:pt x="5883441" y="174959"/>
                      <a:pt x="5870050" y="194167"/>
                    </a:cubicBezTo>
                    <a:cubicBezTo>
                      <a:pt x="5856660" y="213376"/>
                      <a:pt x="5837928" y="222980"/>
                      <a:pt x="5813853" y="222980"/>
                    </a:cubicBezTo>
                    <a:cubicBezTo>
                      <a:pt x="5791386" y="222980"/>
                      <a:pt x="5773856" y="213802"/>
                      <a:pt x="5761268" y="195446"/>
                    </a:cubicBezTo>
                    <a:cubicBezTo>
                      <a:pt x="5748679" y="177090"/>
                      <a:pt x="5742385" y="150559"/>
                      <a:pt x="5742385" y="115854"/>
                    </a:cubicBezTo>
                    <a:cubicBezTo>
                      <a:pt x="5742385" y="77737"/>
                      <a:pt x="5748955" y="48900"/>
                      <a:pt x="5762095" y="29340"/>
                    </a:cubicBezTo>
                    <a:cubicBezTo>
                      <a:pt x="5775237" y="9780"/>
                      <a:pt x="5794193" y="0"/>
                      <a:pt x="5818969" y="0"/>
                    </a:cubicBezTo>
                    <a:close/>
                    <a:moveTo>
                      <a:pt x="5119402" y="0"/>
                    </a:moveTo>
                    <a:cubicBezTo>
                      <a:pt x="5166848" y="0"/>
                      <a:pt x="5190569" y="36863"/>
                      <a:pt x="5190569" y="110588"/>
                    </a:cubicBezTo>
                    <a:cubicBezTo>
                      <a:pt x="5190569" y="147099"/>
                      <a:pt x="5183874" y="174959"/>
                      <a:pt x="5170484" y="194167"/>
                    </a:cubicBezTo>
                    <a:cubicBezTo>
                      <a:pt x="5157093" y="213376"/>
                      <a:pt x="5138360" y="222980"/>
                      <a:pt x="5114286" y="222980"/>
                    </a:cubicBezTo>
                    <a:cubicBezTo>
                      <a:pt x="5091818" y="222980"/>
                      <a:pt x="5074289" y="213802"/>
                      <a:pt x="5061702" y="195446"/>
                    </a:cubicBezTo>
                    <a:cubicBezTo>
                      <a:pt x="5049112" y="177090"/>
                      <a:pt x="5042818" y="150559"/>
                      <a:pt x="5042818" y="115854"/>
                    </a:cubicBezTo>
                    <a:cubicBezTo>
                      <a:pt x="5042818" y="77737"/>
                      <a:pt x="5049388" y="48900"/>
                      <a:pt x="5062528" y="29340"/>
                    </a:cubicBezTo>
                    <a:cubicBezTo>
                      <a:pt x="5075670" y="9780"/>
                      <a:pt x="5094627" y="0"/>
                      <a:pt x="5119402" y="0"/>
                    </a:cubicBezTo>
                    <a:close/>
                    <a:moveTo>
                      <a:pt x="4734952" y="0"/>
                    </a:moveTo>
                    <a:lnTo>
                      <a:pt x="4749857" y="0"/>
                    </a:lnTo>
                    <a:lnTo>
                      <a:pt x="4749857" y="222980"/>
                    </a:lnTo>
                    <a:lnTo>
                      <a:pt x="4714570" y="222980"/>
                    </a:lnTo>
                    <a:lnTo>
                      <a:pt x="4714570" y="43197"/>
                    </a:lnTo>
                    <a:cubicBezTo>
                      <a:pt x="4708181" y="47760"/>
                      <a:pt x="4701312" y="51638"/>
                      <a:pt x="4693960" y="54832"/>
                    </a:cubicBezTo>
                    <a:cubicBezTo>
                      <a:pt x="4686608" y="58027"/>
                      <a:pt x="4678218" y="60840"/>
                      <a:pt x="4668787" y="63274"/>
                    </a:cubicBezTo>
                    <a:lnTo>
                      <a:pt x="4668787" y="33158"/>
                    </a:lnTo>
                    <a:cubicBezTo>
                      <a:pt x="4674669" y="31232"/>
                      <a:pt x="4680348" y="29204"/>
                      <a:pt x="4685823" y="27074"/>
                    </a:cubicBezTo>
                    <a:cubicBezTo>
                      <a:pt x="4691298" y="24945"/>
                      <a:pt x="4696698" y="22562"/>
                      <a:pt x="4702021" y="19925"/>
                    </a:cubicBezTo>
                    <a:cubicBezTo>
                      <a:pt x="4707345" y="17289"/>
                      <a:pt x="4712719" y="14348"/>
                      <a:pt x="4718144" y="11104"/>
                    </a:cubicBezTo>
                    <a:cubicBezTo>
                      <a:pt x="4723569" y="7859"/>
                      <a:pt x="4729172" y="4158"/>
                      <a:pt x="4734952" y="0"/>
                    </a:cubicBezTo>
                    <a:close/>
                    <a:moveTo>
                      <a:pt x="4377442" y="0"/>
                    </a:moveTo>
                    <a:lnTo>
                      <a:pt x="4392347" y="0"/>
                    </a:lnTo>
                    <a:lnTo>
                      <a:pt x="4392347" y="222980"/>
                    </a:lnTo>
                    <a:lnTo>
                      <a:pt x="4357059" y="222980"/>
                    </a:lnTo>
                    <a:lnTo>
                      <a:pt x="4357059" y="43197"/>
                    </a:lnTo>
                    <a:cubicBezTo>
                      <a:pt x="4350671" y="47760"/>
                      <a:pt x="4343802" y="51638"/>
                      <a:pt x="4336450" y="54832"/>
                    </a:cubicBezTo>
                    <a:cubicBezTo>
                      <a:pt x="4329099" y="58027"/>
                      <a:pt x="4320708" y="60840"/>
                      <a:pt x="4311277" y="63274"/>
                    </a:cubicBezTo>
                    <a:lnTo>
                      <a:pt x="4311277" y="33158"/>
                    </a:lnTo>
                    <a:cubicBezTo>
                      <a:pt x="4317158" y="31232"/>
                      <a:pt x="4322837" y="29204"/>
                      <a:pt x="4328312" y="27074"/>
                    </a:cubicBezTo>
                    <a:cubicBezTo>
                      <a:pt x="4333788" y="24945"/>
                      <a:pt x="4339188" y="22562"/>
                      <a:pt x="4344511" y="19925"/>
                    </a:cubicBezTo>
                    <a:cubicBezTo>
                      <a:pt x="4349835" y="17289"/>
                      <a:pt x="4355210" y="14348"/>
                      <a:pt x="4360635" y="11104"/>
                    </a:cubicBezTo>
                    <a:cubicBezTo>
                      <a:pt x="4366059" y="7859"/>
                      <a:pt x="4371661" y="4158"/>
                      <a:pt x="4377442" y="0"/>
                    </a:cubicBezTo>
                    <a:close/>
                    <a:moveTo>
                      <a:pt x="4078579" y="0"/>
                    </a:moveTo>
                    <a:lnTo>
                      <a:pt x="4093484" y="0"/>
                    </a:lnTo>
                    <a:lnTo>
                      <a:pt x="4093484" y="222980"/>
                    </a:lnTo>
                    <a:lnTo>
                      <a:pt x="4058197" y="222980"/>
                    </a:lnTo>
                    <a:lnTo>
                      <a:pt x="4058197" y="43197"/>
                    </a:lnTo>
                    <a:cubicBezTo>
                      <a:pt x="4051809" y="47760"/>
                      <a:pt x="4044939" y="51638"/>
                      <a:pt x="4037588" y="54832"/>
                    </a:cubicBezTo>
                    <a:cubicBezTo>
                      <a:pt x="4030236" y="58027"/>
                      <a:pt x="4021846" y="60840"/>
                      <a:pt x="4012416" y="63274"/>
                    </a:cubicBezTo>
                    <a:lnTo>
                      <a:pt x="4012416" y="33158"/>
                    </a:lnTo>
                    <a:cubicBezTo>
                      <a:pt x="4018297" y="31232"/>
                      <a:pt x="4023974" y="29204"/>
                      <a:pt x="4029450" y="27074"/>
                    </a:cubicBezTo>
                    <a:cubicBezTo>
                      <a:pt x="4034926" y="24945"/>
                      <a:pt x="4040325" y="22562"/>
                      <a:pt x="4045649" y="19925"/>
                    </a:cubicBezTo>
                    <a:cubicBezTo>
                      <a:pt x="4050973" y="17289"/>
                      <a:pt x="4056347" y="14348"/>
                      <a:pt x="4061772" y="11104"/>
                    </a:cubicBezTo>
                    <a:cubicBezTo>
                      <a:pt x="4067197" y="7859"/>
                      <a:pt x="4072798" y="4158"/>
                      <a:pt x="4078579" y="0"/>
                    </a:cubicBezTo>
                    <a:close/>
                    <a:moveTo>
                      <a:pt x="3858890" y="0"/>
                    </a:moveTo>
                    <a:cubicBezTo>
                      <a:pt x="3906334" y="0"/>
                      <a:pt x="3930057" y="36863"/>
                      <a:pt x="3930057" y="110588"/>
                    </a:cubicBezTo>
                    <a:cubicBezTo>
                      <a:pt x="3930057" y="147099"/>
                      <a:pt x="3923362" y="174959"/>
                      <a:pt x="3909971" y="194167"/>
                    </a:cubicBezTo>
                    <a:cubicBezTo>
                      <a:pt x="3896580" y="213376"/>
                      <a:pt x="3877848" y="222980"/>
                      <a:pt x="3853774" y="222980"/>
                    </a:cubicBezTo>
                    <a:cubicBezTo>
                      <a:pt x="3831306" y="222980"/>
                      <a:pt x="3813777" y="213802"/>
                      <a:pt x="3801189" y="195446"/>
                    </a:cubicBezTo>
                    <a:cubicBezTo>
                      <a:pt x="3788600" y="177090"/>
                      <a:pt x="3782306" y="150559"/>
                      <a:pt x="3782306" y="115854"/>
                    </a:cubicBezTo>
                    <a:cubicBezTo>
                      <a:pt x="3782306" y="77737"/>
                      <a:pt x="3788876" y="48900"/>
                      <a:pt x="3802016" y="29340"/>
                    </a:cubicBezTo>
                    <a:cubicBezTo>
                      <a:pt x="3815157" y="9780"/>
                      <a:pt x="3834114" y="0"/>
                      <a:pt x="3858890" y="0"/>
                    </a:cubicBezTo>
                    <a:close/>
                    <a:moveTo>
                      <a:pt x="3641996" y="0"/>
                    </a:moveTo>
                    <a:cubicBezTo>
                      <a:pt x="3689440" y="0"/>
                      <a:pt x="3713163" y="36863"/>
                      <a:pt x="3713163" y="110588"/>
                    </a:cubicBezTo>
                    <a:cubicBezTo>
                      <a:pt x="3713163" y="147099"/>
                      <a:pt x="3706468" y="174959"/>
                      <a:pt x="3693077" y="194167"/>
                    </a:cubicBezTo>
                    <a:cubicBezTo>
                      <a:pt x="3679686" y="213376"/>
                      <a:pt x="3660954" y="222980"/>
                      <a:pt x="3636880" y="222980"/>
                    </a:cubicBezTo>
                    <a:cubicBezTo>
                      <a:pt x="3614412" y="222980"/>
                      <a:pt x="3596883" y="213802"/>
                      <a:pt x="3584295" y="195446"/>
                    </a:cubicBezTo>
                    <a:cubicBezTo>
                      <a:pt x="3571706" y="177090"/>
                      <a:pt x="3565412" y="150559"/>
                      <a:pt x="3565412" y="115854"/>
                    </a:cubicBezTo>
                    <a:cubicBezTo>
                      <a:pt x="3565412" y="77737"/>
                      <a:pt x="3571982" y="48900"/>
                      <a:pt x="3585122" y="29340"/>
                    </a:cubicBezTo>
                    <a:cubicBezTo>
                      <a:pt x="3598263" y="9780"/>
                      <a:pt x="3617220" y="0"/>
                      <a:pt x="3641996" y="0"/>
                    </a:cubicBezTo>
                    <a:close/>
                    <a:moveTo>
                      <a:pt x="3482114" y="0"/>
                    </a:moveTo>
                    <a:lnTo>
                      <a:pt x="3497020" y="0"/>
                    </a:lnTo>
                    <a:lnTo>
                      <a:pt x="3497020" y="222980"/>
                    </a:lnTo>
                    <a:lnTo>
                      <a:pt x="3461732" y="222980"/>
                    </a:lnTo>
                    <a:lnTo>
                      <a:pt x="3461732" y="43197"/>
                    </a:lnTo>
                    <a:cubicBezTo>
                      <a:pt x="3455344" y="47760"/>
                      <a:pt x="3448474" y="51638"/>
                      <a:pt x="3441123" y="54832"/>
                    </a:cubicBezTo>
                    <a:cubicBezTo>
                      <a:pt x="3433771" y="58027"/>
                      <a:pt x="3425381" y="60840"/>
                      <a:pt x="3415950" y="63274"/>
                    </a:cubicBezTo>
                    <a:lnTo>
                      <a:pt x="3415950" y="33158"/>
                    </a:lnTo>
                    <a:cubicBezTo>
                      <a:pt x="3421831" y="31232"/>
                      <a:pt x="3427510" y="29204"/>
                      <a:pt x="3432985" y="27074"/>
                    </a:cubicBezTo>
                    <a:cubicBezTo>
                      <a:pt x="3438461" y="24945"/>
                      <a:pt x="3443861" y="22562"/>
                      <a:pt x="3449184" y="19925"/>
                    </a:cubicBezTo>
                    <a:cubicBezTo>
                      <a:pt x="3454508" y="17289"/>
                      <a:pt x="3459882" y="14348"/>
                      <a:pt x="3465307" y="11104"/>
                    </a:cubicBezTo>
                    <a:cubicBezTo>
                      <a:pt x="3470732" y="7859"/>
                      <a:pt x="3476334" y="4158"/>
                      <a:pt x="3482114" y="0"/>
                    </a:cubicBezTo>
                    <a:close/>
                    <a:moveTo>
                      <a:pt x="3183251" y="0"/>
                    </a:moveTo>
                    <a:lnTo>
                      <a:pt x="3198157" y="0"/>
                    </a:lnTo>
                    <a:lnTo>
                      <a:pt x="3198157" y="222980"/>
                    </a:lnTo>
                    <a:lnTo>
                      <a:pt x="3162869" y="222980"/>
                    </a:lnTo>
                    <a:lnTo>
                      <a:pt x="3162869" y="43197"/>
                    </a:lnTo>
                    <a:cubicBezTo>
                      <a:pt x="3156481" y="47760"/>
                      <a:pt x="3149611" y="51638"/>
                      <a:pt x="3142260" y="54832"/>
                    </a:cubicBezTo>
                    <a:cubicBezTo>
                      <a:pt x="3134908" y="58027"/>
                      <a:pt x="3126518" y="60840"/>
                      <a:pt x="3117087" y="63274"/>
                    </a:cubicBezTo>
                    <a:lnTo>
                      <a:pt x="3117087" y="33158"/>
                    </a:lnTo>
                    <a:cubicBezTo>
                      <a:pt x="3122968" y="31232"/>
                      <a:pt x="3128647" y="29204"/>
                      <a:pt x="3134122" y="27074"/>
                    </a:cubicBezTo>
                    <a:cubicBezTo>
                      <a:pt x="3139598" y="24945"/>
                      <a:pt x="3144998" y="22562"/>
                      <a:pt x="3150321" y="19925"/>
                    </a:cubicBezTo>
                    <a:cubicBezTo>
                      <a:pt x="3155645" y="17289"/>
                      <a:pt x="3161019" y="14348"/>
                      <a:pt x="3166444" y="11104"/>
                    </a:cubicBezTo>
                    <a:cubicBezTo>
                      <a:pt x="3171869" y="7859"/>
                      <a:pt x="3177471" y="4158"/>
                      <a:pt x="3183251" y="0"/>
                    </a:cubicBezTo>
                    <a:close/>
                    <a:moveTo>
                      <a:pt x="2804036" y="0"/>
                    </a:moveTo>
                    <a:lnTo>
                      <a:pt x="2818942" y="0"/>
                    </a:lnTo>
                    <a:lnTo>
                      <a:pt x="2818942" y="222980"/>
                    </a:lnTo>
                    <a:lnTo>
                      <a:pt x="2783654" y="222980"/>
                    </a:lnTo>
                    <a:lnTo>
                      <a:pt x="2783654" y="43197"/>
                    </a:lnTo>
                    <a:cubicBezTo>
                      <a:pt x="2777266" y="47760"/>
                      <a:pt x="2770396" y="51638"/>
                      <a:pt x="2763045" y="54832"/>
                    </a:cubicBezTo>
                    <a:cubicBezTo>
                      <a:pt x="2755693" y="58027"/>
                      <a:pt x="2747303" y="60840"/>
                      <a:pt x="2737872" y="63274"/>
                    </a:cubicBezTo>
                    <a:lnTo>
                      <a:pt x="2737872" y="33158"/>
                    </a:lnTo>
                    <a:cubicBezTo>
                      <a:pt x="2743753" y="31232"/>
                      <a:pt x="2749432" y="29204"/>
                      <a:pt x="2754907" y="27074"/>
                    </a:cubicBezTo>
                    <a:cubicBezTo>
                      <a:pt x="2760383" y="24945"/>
                      <a:pt x="2765783" y="22562"/>
                      <a:pt x="2771106" y="19925"/>
                    </a:cubicBezTo>
                    <a:cubicBezTo>
                      <a:pt x="2776430" y="17289"/>
                      <a:pt x="2781804" y="14348"/>
                      <a:pt x="2787229" y="11104"/>
                    </a:cubicBezTo>
                    <a:cubicBezTo>
                      <a:pt x="2792654" y="7859"/>
                      <a:pt x="2798256" y="4158"/>
                      <a:pt x="2804036" y="0"/>
                    </a:cubicBezTo>
                    <a:close/>
                    <a:moveTo>
                      <a:pt x="2654030" y="0"/>
                    </a:moveTo>
                    <a:lnTo>
                      <a:pt x="2668936" y="0"/>
                    </a:lnTo>
                    <a:lnTo>
                      <a:pt x="2668936" y="222980"/>
                    </a:lnTo>
                    <a:lnTo>
                      <a:pt x="2633648" y="222980"/>
                    </a:lnTo>
                    <a:lnTo>
                      <a:pt x="2633648" y="43197"/>
                    </a:lnTo>
                    <a:cubicBezTo>
                      <a:pt x="2627260" y="47760"/>
                      <a:pt x="2620390" y="51638"/>
                      <a:pt x="2613039" y="54832"/>
                    </a:cubicBezTo>
                    <a:cubicBezTo>
                      <a:pt x="2605687" y="58027"/>
                      <a:pt x="2597297" y="60840"/>
                      <a:pt x="2587866" y="63274"/>
                    </a:cubicBezTo>
                    <a:lnTo>
                      <a:pt x="2587866" y="33158"/>
                    </a:lnTo>
                    <a:cubicBezTo>
                      <a:pt x="2593747" y="31232"/>
                      <a:pt x="2599426" y="29204"/>
                      <a:pt x="2604901" y="27074"/>
                    </a:cubicBezTo>
                    <a:cubicBezTo>
                      <a:pt x="2610377" y="24945"/>
                      <a:pt x="2615777" y="22562"/>
                      <a:pt x="2621100" y="19925"/>
                    </a:cubicBezTo>
                    <a:cubicBezTo>
                      <a:pt x="2626424" y="17289"/>
                      <a:pt x="2631798" y="14348"/>
                      <a:pt x="2637223" y="11104"/>
                    </a:cubicBezTo>
                    <a:cubicBezTo>
                      <a:pt x="2642648" y="7859"/>
                      <a:pt x="2648250" y="4158"/>
                      <a:pt x="2654030" y="0"/>
                    </a:cubicBezTo>
                    <a:close/>
                    <a:moveTo>
                      <a:pt x="2505173" y="0"/>
                    </a:moveTo>
                    <a:lnTo>
                      <a:pt x="2520079" y="0"/>
                    </a:lnTo>
                    <a:lnTo>
                      <a:pt x="2520079" y="222980"/>
                    </a:lnTo>
                    <a:lnTo>
                      <a:pt x="2484791" y="222980"/>
                    </a:lnTo>
                    <a:lnTo>
                      <a:pt x="2484791" y="43197"/>
                    </a:lnTo>
                    <a:cubicBezTo>
                      <a:pt x="2478403" y="47760"/>
                      <a:pt x="2471533" y="51638"/>
                      <a:pt x="2464182" y="54832"/>
                    </a:cubicBezTo>
                    <a:cubicBezTo>
                      <a:pt x="2456830" y="58027"/>
                      <a:pt x="2448440" y="60840"/>
                      <a:pt x="2439009" y="63274"/>
                    </a:cubicBezTo>
                    <a:lnTo>
                      <a:pt x="2439009" y="33158"/>
                    </a:lnTo>
                    <a:cubicBezTo>
                      <a:pt x="2444890" y="31232"/>
                      <a:pt x="2450569" y="29204"/>
                      <a:pt x="2456044" y="27074"/>
                    </a:cubicBezTo>
                    <a:cubicBezTo>
                      <a:pt x="2461520" y="24945"/>
                      <a:pt x="2466920" y="22562"/>
                      <a:pt x="2472243" y="19925"/>
                    </a:cubicBezTo>
                    <a:cubicBezTo>
                      <a:pt x="2477567" y="17289"/>
                      <a:pt x="2482941" y="14348"/>
                      <a:pt x="2488366" y="11104"/>
                    </a:cubicBezTo>
                    <a:cubicBezTo>
                      <a:pt x="2493791" y="7859"/>
                      <a:pt x="2499393" y="4158"/>
                      <a:pt x="2505173" y="0"/>
                    </a:cubicBezTo>
                    <a:close/>
                    <a:moveTo>
                      <a:pt x="1749921" y="0"/>
                    </a:moveTo>
                    <a:lnTo>
                      <a:pt x="1764827" y="0"/>
                    </a:lnTo>
                    <a:lnTo>
                      <a:pt x="1764827" y="222980"/>
                    </a:lnTo>
                    <a:lnTo>
                      <a:pt x="1729539" y="222980"/>
                    </a:lnTo>
                    <a:lnTo>
                      <a:pt x="1729539" y="43197"/>
                    </a:lnTo>
                    <a:cubicBezTo>
                      <a:pt x="1723151" y="47760"/>
                      <a:pt x="1716281" y="51638"/>
                      <a:pt x="1708930" y="54832"/>
                    </a:cubicBezTo>
                    <a:cubicBezTo>
                      <a:pt x="1701578" y="58027"/>
                      <a:pt x="1693187" y="60840"/>
                      <a:pt x="1683757" y="63274"/>
                    </a:cubicBezTo>
                    <a:lnTo>
                      <a:pt x="1683757" y="33158"/>
                    </a:lnTo>
                    <a:cubicBezTo>
                      <a:pt x="1689638" y="31232"/>
                      <a:pt x="1695317" y="29204"/>
                      <a:pt x="1700792" y="27074"/>
                    </a:cubicBezTo>
                    <a:cubicBezTo>
                      <a:pt x="1706268" y="24945"/>
                      <a:pt x="1711668" y="22562"/>
                      <a:pt x="1716991" y="19925"/>
                    </a:cubicBezTo>
                    <a:cubicBezTo>
                      <a:pt x="1722315" y="17289"/>
                      <a:pt x="1727689" y="14348"/>
                      <a:pt x="1733114" y="11104"/>
                    </a:cubicBezTo>
                    <a:cubicBezTo>
                      <a:pt x="1738539" y="7859"/>
                      <a:pt x="1744141" y="4158"/>
                      <a:pt x="1749921" y="0"/>
                    </a:cubicBezTo>
                    <a:close/>
                    <a:moveTo>
                      <a:pt x="1599915" y="0"/>
                    </a:moveTo>
                    <a:lnTo>
                      <a:pt x="1614821" y="0"/>
                    </a:lnTo>
                    <a:lnTo>
                      <a:pt x="1614821" y="222980"/>
                    </a:lnTo>
                    <a:lnTo>
                      <a:pt x="1579533" y="222980"/>
                    </a:lnTo>
                    <a:lnTo>
                      <a:pt x="1579533" y="43197"/>
                    </a:lnTo>
                    <a:cubicBezTo>
                      <a:pt x="1573145" y="47760"/>
                      <a:pt x="1566275" y="51638"/>
                      <a:pt x="1558924" y="54832"/>
                    </a:cubicBezTo>
                    <a:cubicBezTo>
                      <a:pt x="1551572" y="58027"/>
                      <a:pt x="1543181" y="60840"/>
                      <a:pt x="1533751" y="63274"/>
                    </a:cubicBezTo>
                    <a:lnTo>
                      <a:pt x="1533751" y="33158"/>
                    </a:lnTo>
                    <a:cubicBezTo>
                      <a:pt x="1539632" y="31232"/>
                      <a:pt x="1545311" y="29204"/>
                      <a:pt x="1550786" y="27074"/>
                    </a:cubicBezTo>
                    <a:cubicBezTo>
                      <a:pt x="1556262" y="24945"/>
                      <a:pt x="1561662" y="22562"/>
                      <a:pt x="1566985" y="19925"/>
                    </a:cubicBezTo>
                    <a:cubicBezTo>
                      <a:pt x="1572309" y="17289"/>
                      <a:pt x="1577683" y="14348"/>
                      <a:pt x="1583108" y="11104"/>
                    </a:cubicBezTo>
                    <a:cubicBezTo>
                      <a:pt x="1588533" y="7859"/>
                      <a:pt x="1594135" y="4158"/>
                      <a:pt x="1599915" y="0"/>
                    </a:cubicBezTo>
                    <a:close/>
                    <a:moveTo>
                      <a:pt x="1302201" y="0"/>
                    </a:moveTo>
                    <a:lnTo>
                      <a:pt x="1317107" y="0"/>
                    </a:lnTo>
                    <a:lnTo>
                      <a:pt x="1317107" y="222980"/>
                    </a:lnTo>
                    <a:lnTo>
                      <a:pt x="1281819" y="222980"/>
                    </a:lnTo>
                    <a:lnTo>
                      <a:pt x="1281819" y="43197"/>
                    </a:lnTo>
                    <a:cubicBezTo>
                      <a:pt x="1275431" y="47760"/>
                      <a:pt x="1268561" y="51638"/>
                      <a:pt x="1261210" y="54832"/>
                    </a:cubicBezTo>
                    <a:cubicBezTo>
                      <a:pt x="1253858" y="58027"/>
                      <a:pt x="1245467" y="60840"/>
                      <a:pt x="1236037" y="63274"/>
                    </a:cubicBezTo>
                    <a:lnTo>
                      <a:pt x="1236037" y="33158"/>
                    </a:lnTo>
                    <a:cubicBezTo>
                      <a:pt x="1241918" y="31232"/>
                      <a:pt x="1247597" y="29204"/>
                      <a:pt x="1253072" y="27074"/>
                    </a:cubicBezTo>
                    <a:cubicBezTo>
                      <a:pt x="1258548" y="24945"/>
                      <a:pt x="1263948" y="22562"/>
                      <a:pt x="1269271" y="19925"/>
                    </a:cubicBezTo>
                    <a:cubicBezTo>
                      <a:pt x="1274595" y="17289"/>
                      <a:pt x="1279969" y="14348"/>
                      <a:pt x="1285394" y="11104"/>
                    </a:cubicBezTo>
                    <a:cubicBezTo>
                      <a:pt x="1290819" y="7859"/>
                      <a:pt x="1296421" y="4158"/>
                      <a:pt x="1302201" y="0"/>
                    </a:cubicBezTo>
                    <a:close/>
                    <a:moveTo>
                      <a:pt x="927321" y="0"/>
                    </a:moveTo>
                    <a:lnTo>
                      <a:pt x="942227" y="0"/>
                    </a:lnTo>
                    <a:lnTo>
                      <a:pt x="942227" y="222980"/>
                    </a:lnTo>
                    <a:lnTo>
                      <a:pt x="906939" y="222980"/>
                    </a:lnTo>
                    <a:lnTo>
                      <a:pt x="906939" y="43197"/>
                    </a:lnTo>
                    <a:cubicBezTo>
                      <a:pt x="900551" y="47760"/>
                      <a:pt x="893681" y="51638"/>
                      <a:pt x="886330" y="54832"/>
                    </a:cubicBezTo>
                    <a:cubicBezTo>
                      <a:pt x="878978" y="58027"/>
                      <a:pt x="870587" y="60840"/>
                      <a:pt x="861157" y="63274"/>
                    </a:cubicBezTo>
                    <a:lnTo>
                      <a:pt x="861157" y="33158"/>
                    </a:lnTo>
                    <a:cubicBezTo>
                      <a:pt x="867038" y="31232"/>
                      <a:pt x="872717" y="29204"/>
                      <a:pt x="878192" y="27074"/>
                    </a:cubicBezTo>
                    <a:cubicBezTo>
                      <a:pt x="883668" y="24945"/>
                      <a:pt x="889068" y="22562"/>
                      <a:pt x="894391" y="19925"/>
                    </a:cubicBezTo>
                    <a:cubicBezTo>
                      <a:pt x="899715" y="17289"/>
                      <a:pt x="905089" y="14348"/>
                      <a:pt x="910514" y="11104"/>
                    </a:cubicBezTo>
                    <a:cubicBezTo>
                      <a:pt x="915939" y="7859"/>
                      <a:pt x="921541" y="4158"/>
                      <a:pt x="927321" y="0"/>
                    </a:cubicBezTo>
                    <a:close/>
                    <a:moveTo>
                      <a:pt x="778464" y="0"/>
                    </a:moveTo>
                    <a:lnTo>
                      <a:pt x="793370" y="0"/>
                    </a:lnTo>
                    <a:lnTo>
                      <a:pt x="793370" y="222980"/>
                    </a:lnTo>
                    <a:lnTo>
                      <a:pt x="758082" y="222980"/>
                    </a:lnTo>
                    <a:lnTo>
                      <a:pt x="758082" y="43197"/>
                    </a:lnTo>
                    <a:cubicBezTo>
                      <a:pt x="751694" y="47760"/>
                      <a:pt x="744824" y="51638"/>
                      <a:pt x="737473" y="54832"/>
                    </a:cubicBezTo>
                    <a:cubicBezTo>
                      <a:pt x="730121" y="58027"/>
                      <a:pt x="721731" y="60840"/>
                      <a:pt x="712300" y="63274"/>
                    </a:cubicBezTo>
                    <a:lnTo>
                      <a:pt x="712300" y="33158"/>
                    </a:lnTo>
                    <a:cubicBezTo>
                      <a:pt x="718181" y="31232"/>
                      <a:pt x="723860" y="29204"/>
                      <a:pt x="729335" y="27074"/>
                    </a:cubicBezTo>
                    <a:cubicBezTo>
                      <a:pt x="734811" y="24945"/>
                      <a:pt x="740211" y="22562"/>
                      <a:pt x="745534" y="19925"/>
                    </a:cubicBezTo>
                    <a:cubicBezTo>
                      <a:pt x="750858" y="17289"/>
                      <a:pt x="756232" y="14348"/>
                      <a:pt x="761657" y="11104"/>
                    </a:cubicBezTo>
                    <a:cubicBezTo>
                      <a:pt x="767082" y="7859"/>
                      <a:pt x="772684" y="4158"/>
                      <a:pt x="778464" y="0"/>
                    </a:cubicBezTo>
                    <a:close/>
                    <a:moveTo>
                      <a:pt x="629607" y="0"/>
                    </a:moveTo>
                    <a:lnTo>
                      <a:pt x="644513" y="0"/>
                    </a:lnTo>
                    <a:lnTo>
                      <a:pt x="644513" y="222980"/>
                    </a:lnTo>
                    <a:lnTo>
                      <a:pt x="609225" y="222980"/>
                    </a:lnTo>
                    <a:lnTo>
                      <a:pt x="609225" y="43197"/>
                    </a:lnTo>
                    <a:cubicBezTo>
                      <a:pt x="602837" y="47760"/>
                      <a:pt x="595967" y="51638"/>
                      <a:pt x="588616" y="54832"/>
                    </a:cubicBezTo>
                    <a:cubicBezTo>
                      <a:pt x="581264" y="58027"/>
                      <a:pt x="572873" y="60840"/>
                      <a:pt x="563443" y="63274"/>
                    </a:cubicBezTo>
                    <a:lnTo>
                      <a:pt x="563443" y="33158"/>
                    </a:lnTo>
                    <a:cubicBezTo>
                      <a:pt x="569324" y="31232"/>
                      <a:pt x="575003" y="29204"/>
                      <a:pt x="580478" y="27074"/>
                    </a:cubicBezTo>
                    <a:cubicBezTo>
                      <a:pt x="585954" y="24945"/>
                      <a:pt x="591354" y="22562"/>
                      <a:pt x="596677" y="19925"/>
                    </a:cubicBezTo>
                    <a:cubicBezTo>
                      <a:pt x="602001" y="17289"/>
                      <a:pt x="607375" y="14348"/>
                      <a:pt x="612800" y="11104"/>
                    </a:cubicBezTo>
                    <a:cubicBezTo>
                      <a:pt x="618225" y="7859"/>
                      <a:pt x="623827" y="4158"/>
                      <a:pt x="629607" y="0"/>
                    </a:cubicBezTo>
                    <a:close/>
                    <a:moveTo>
                      <a:pt x="480750" y="0"/>
                    </a:moveTo>
                    <a:lnTo>
                      <a:pt x="495656" y="0"/>
                    </a:lnTo>
                    <a:lnTo>
                      <a:pt x="495656" y="222980"/>
                    </a:lnTo>
                    <a:lnTo>
                      <a:pt x="460368" y="222980"/>
                    </a:lnTo>
                    <a:lnTo>
                      <a:pt x="460368" y="43197"/>
                    </a:lnTo>
                    <a:cubicBezTo>
                      <a:pt x="453980" y="47760"/>
                      <a:pt x="447111" y="51638"/>
                      <a:pt x="439759" y="54832"/>
                    </a:cubicBezTo>
                    <a:cubicBezTo>
                      <a:pt x="432407" y="58027"/>
                      <a:pt x="424017" y="60840"/>
                      <a:pt x="414586" y="63274"/>
                    </a:cubicBezTo>
                    <a:lnTo>
                      <a:pt x="414586" y="33158"/>
                    </a:lnTo>
                    <a:cubicBezTo>
                      <a:pt x="420467" y="31232"/>
                      <a:pt x="426146" y="29204"/>
                      <a:pt x="431621" y="27074"/>
                    </a:cubicBezTo>
                    <a:cubicBezTo>
                      <a:pt x="437097" y="24945"/>
                      <a:pt x="442497" y="22562"/>
                      <a:pt x="447820" y="19925"/>
                    </a:cubicBezTo>
                    <a:cubicBezTo>
                      <a:pt x="453144" y="17289"/>
                      <a:pt x="458518" y="14348"/>
                      <a:pt x="463943" y="11104"/>
                    </a:cubicBezTo>
                    <a:cubicBezTo>
                      <a:pt x="469368" y="7859"/>
                      <a:pt x="474970" y="4158"/>
                      <a:pt x="480750" y="0"/>
                    </a:cubicBezTo>
                    <a:close/>
                    <a:moveTo>
                      <a:pt x="275106" y="0"/>
                    </a:moveTo>
                    <a:cubicBezTo>
                      <a:pt x="322550" y="0"/>
                      <a:pt x="346273" y="36863"/>
                      <a:pt x="346273" y="110588"/>
                    </a:cubicBezTo>
                    <a:cubicBezTo>
                      <a:pt x="346273" y="147099"/>
                      <a:pt x="339578" y="174959"/>
                      <a:pt x="326187" y="194167"/>
                    </a:cubicBezTo>
                    <a:cubicBezTo>
                      <a:pt x="312796" y="213376"/>
                      <a:pt x="294064" y="222980"/>
                      <a:pt x="269990" y="222980"/>
                    </a:cubicBezTo>
                    <a:cubicBezTo>
                      <a:pt x="247522" y="222980"/>
                      <a:pt x="229993" y="213802"/>
                      <a:pt x="217405" y="195446"/>
                    </a:cubicBezTo>
                    <a:cubicBezTo>
                      <a:pt x="204816" y="177090"/>
                      <a:pt x="198522" y="150559"/>
                      <a:pt x="198522" y="115854"/>
                    </a:cubicBezTo>
                    <a:cubicBezTo>
                      <a:pt x="198522" y="77737"/>
                      <a:pt x="205092" y="48900"/>
                      <a:pt x="218232" y="29340"/>
                    </a:cubicBezTo>
                    <a:cubicBezTo>
                      <a:pt x="231373" y="9780"/>
                      <a:pt x="250330" y="0"/>
                      <a:pt x="275106"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1" name="Freeform 560"/>
              <p:cNvSpPr/>
              <p:nvPr/>
            </p:nvSpPr>
            <p:spPr>
              <a:xfrm>
                <a:off x="1062134" y="3181226"/>
                <a:ext cx="10712017" cy="228614"/>
              </a:xfrm>
              <a:custGeom>
                <a:avLst/>
                <a:gdLst>
                  <a:gd name="connsiteX0" fmla="*/ 10596925 w 10712017"/>
                  <a:gd name="connsiteY0" fmla="*/ 91551 h 228614"/>
                  <a:gd name="connsiteX1" fmla="*/ 10586463 w 10712017"/>
                  <a:gd name="connsiteY1" fmla="*/ 139680 h 228614"/>
                  <a:gd name="connsiteX2" fmla="*/ 10629186 w 10712017"/>
                  <a:gd name="connsiteY2" fmla="*/ 139680 h 228614"/>
                  <a:gd name="connsiteX3" fmla="*/ 10639474 w 10712017"/>
                  <a:gd name="connsiteY3" fmla="*/ 91551 h 228614"/>
                  <a:gd name="connsiteX4" fmla="*/ 4546578 w 10712017"/>
                  <a:gd name="connsiteY4" fmla="*/ 91551 h 228614"/>
                  <a:gd name="connsiteX5" fmla="*/ 4536115 w 10712017"/>
                  <a:gd name="connsiteY5" fmla="*/ 139680 h 228614"/>
                  <a:gd name="connsiteX6" fmla="*/ 4578838 w 10712017"/>
                  <a:gd name="connsiteY6" fmla="*/ 139680 h 228614"/>
                  <a:gd name="connsiteX7" fmla="*/ 4589127 w 10712017"/>
                  <a:gd name="connsiteY7" fmla="*/ 91551 h 228614"/>
                  <a:gd name="connsiteX8" fmla="*/ 8014419 w 10712017"/>
                  <a:gd name="connsiteY8" fmla="*/ 2817 h 228614"/>
                  <a:gd name="connsiteX9" fmla="*/ 8059268 w 10712017"/>
                  <a:gd name="connsiteY9" fmla="*/ 41839 h 228614"/>
                  <a:gd name="connsiteX10" fmla="*/ 8059268 w 10712017"/>
                  <a:gd name="connsiteY10" fmla="*/ 78199 h 228614"/>
                  <a:gd name="connsiteX11" fmla="*/ 8078906 w 10712017"/>
                  <a:gd name="connsiteY11" fmla="*/ 105059 h 228614"/>
                  <a:gd name="connsiteX12" fmla="*/ 8078906 w 10712017"/>
                  <a:gd name="connsiteY12" fmla="*/ 123556 h 228614"/>
                  <a:gd name="connsiteX13" fmla="*/ 8059268 w 10712017"/>
                  <a:gd name="connsiteY13" fmla="*/ 149908 h 228614"/>
                  <a:gd name="connsiteX14" fmla="*/ 8059268 w 10712017"/>
                  <a:gd name="connsiteY14" fmla="*/ 187283 h 228614"/>
                  <a:gd name="connsiteX15" fmla="*/ 8014419 w 10712017"/>
                  <a:gd name="connsiteY15" fmla="*/ 225797 h 228614"/>
                  <a:gd name="connsiteX16" fmla="*/ 8014419 w 10712017"/>
                  <a:gd name="connsiteY16" fmla="*/ 206286 h 228614"/>
                  <a:gd name="connsiteX17" fmla="*/ 8030066 w 10712017"/>
                  <a:gd name="connsiteY17" fmla="*/ 200205 h 228614"/>
                  <a:gd name="connsiteX18" fmla="*/ 8034690 w 10712017"/>
                  <a:gd name="connsiteY18" fmla="*/ 180948 h 228614"/>
                  <a:gd name="connsiteX19" fmla="*/ 8034690 w 10712017"/>
                  <a:gd name="connsiteY19" fmla="*/ 145601 h 228614"/>
                  <a:gd name="connsiteX20" fmla="*/ 8059649 w 10712017"/>
                  <a:gd name="connsiteY20" fmla="*/ 114307 h 228614"/>
                  <a:gd name="connsiteX21" fmla="*/ 8059649 w 10712017"/>
                  <a:gd name="connsiteY21" fmla="*/ 113927 h 228614"/>
                  <a:gd name="connsiteX22" fmla="*/ 8034690 w 10712017"/>
                  <a:gd name="connsiteY22" fmla="*/ 82380 h 228614"/>
                  <a:gd name="connsiteX23" fmla="*/ 8034690 w 10712017"/>
                  <a:gd name="connsiteY23" fmla="*/ 46653 h 228614"/>
                  <a:gd name="connsiteX24" fmla="*/ 8014419 w 10712017"/>
                  <a:gd name="connsiteY24" fmla="*/ 22455 h 228614"/>
                  <a:gd name="connsiteX25" fmla="*/ 7996935 w 10712017"/>
                  <a:gd name="connsiteY25" fmla="*/ 2817 h 228614"/>
                  <a:gd name="connsiteX26" fmla="*/ 7996935 w 10712017"/>
                  <a:gd name="connsiteY26" fmla="*/ 22455 h 228614"/>
                  <a:gd name="connsiteX27" fmla="*/ 7976791 w 10712017"/>
                  <a:gd name="connsiteY27" fmla="*/ 46653 h 228614"/>
                  <a:gd name="connsiteX28" fmla="*/ 7976791 w 10712017"/>
                  <a:gd name="connsiteY28" fmla="*/ 82380 h 228614"/>
                  <a:gd name="connsiteX29" fmla="*/ 7951579 w 10712017"/>
                  <a:gd name="connsiteY29" fmla="*/ 113927 h 228614"/>
                  <a:gd name="connsiteX30" fmla="*/ 7951579 w 10712017"/>
                  <a:gd name="connsiteY30" fmla="*/ 114307 h 228614"/>
                  <a:gd name="connsiteX31" fmla="*/ 7976791 w 10712017"/>
                  <a:gd name="connsiteY31" fmla="*/ 145601 h 228614"/>
                  <a:gd name="connsiteX32" fmla="*/ 7976791 w 10712017"/>
                  <a:gd name="connsiteY32" fmla="*/ 180948 h 228614"/>
                  <a:gd name="connsiteX33" fmla="*/ 7981289 w 10712017"/>
                  <a:gd name="connsiteY33" fmla="*/ 200268 h 228614"/>
                  <a:gd name="connsiteX34" fmla="*/ 7996935 w 10712017"/>
                  <a:gd name="connsiteY34" fmla="*/ 206286 h 228614"/>
                  <a:gd name="connsiteX35" fmla="*/ 7996935 w 10712017"/>
                  <a:gd name="connsiteY35" fmla="*/ 225797 h 228614"/>
                  <a:gd name="connsiteX36" fmla="*/ 7951832 w 10712017"/>
                  <a:gd name="connsiteY36" fmla="*/ 187283 h 228614"/>
                  <a:gd name="connsiteX37" fmla="*/ 7951832 w 10712017"/>
                  <a:gd name="connsiteY37" fmla="*/ 149908 h 228614"/>
                  <a:gd name="connsiteX38" fmla="*/ 7932068 w 10712017"/>
                  <a:gd name="connsiteY38" fmla="*/ 123556 h 228614"/>
                  <a:gd name="connsiteX39" fmla="*/ 7932068 w 10712017"/>
                  <a:gd name="connsiteY39" fmla="*/ 105059 h 228614"/>
                  <a:gd name="connsiteX40" fmla="*/ 7951832 w 10712017"/>
                  <a:gd name="connsiteY40" fmla="*/ 78199 h 228614"/>
                  <a:gd name="connsiteX41" fmla="*/ 7951832 w 10712017"/>
                  <a:gd name="connsiteY41" fmla="*/ 41839 h 228614"/>
                  <a:gd name="connsiteX42" fmla="*/ 7996935 w 10712017"/>
                  <a:gd name="connsiteY42" fmla="*/ 2817 h 228614"/>
                  <a:gd name="connsiteX43" fmla="*/ 6135433 w 10712017"/>
                  <a:gd name="connsiteY43" fmla="*/ 2817 h 228614"/>
                  <a:gd name="connsiteX44" fmla="*/ 6180283 w 10712017"/>
                  <a:gd name="connsiteY44" fmla="*/ 41839 h 228614"/>
                  <a:gd name="connsiteX45" fmla="*/ 6180283 w 10712017"/>
                  <a:gd name="connsiteY45" fmla="*/ 78199 h 228614"/>
                  <a:gd name="connsiteX46" fmla="*/ 6199920 w 10712017"/>
                  <a:gd name="connsiteY46" fmla="*/ 105059 h 228614"/>
                  <a:gd name="connsiteX47" fmla="*/ 6199920 w 10712017"/>
                  <a:gd name="connsiteY47" fmla="*/ 123556 h 228614"/>
                  <a:gd name="connsiteX48" fmla="*/ 6180283 w 10712017"/>
                  <a:gd name="connsiteY48" fmla="*/ 149908 h 228614"/>
                  <a:gd name="connsiteX49" fmla="*/ 6180283 w 10712017"/>
                  <a:gd name="connsiteY49" fmla="*/ 187283 h 228614"/>
                  <a:gd name="connsiteX50" fmla="*/ 6135433 w 10712017"/>
                  <a:gd name="connsiteY50" fmla="*/ 225797 h 228614"/>
                  <a:gd name="connsiteX51" fmla="*/ 6135433 w 10712017"/>
                  <a:gd name="connsiteY51" fmla="*/ 206286 h 228614"/>
                  <a:gd name="connsiteX52" fmla="*/ 6151080 w 10712017"/>
                  <a:gd name="connsiteY52" fmla="*/ 200205 h 228614"/>
                  <a:gd name="connsiteX53" fmla="*/ 6155704 w 10712017"/>
                  <a:gd name="connsiteY53" fmla="*/ 180948 h 228614"/>
                  <a:gd name="connsiteX54" fmla="*/ 6155704 w 10712017"/>
                  <a:gd name="connsiteY54" fmla="*/ 145601 h 228614"/>
                  <a:gd name="connsiteX55" fmla="*/ 6180663 w 10712017"/>
                  <a:gd name="connsiteY55" fmla="*/ 114307 h 228614"/>
                  <a:gd name="connsiteX56" fmla="*/ 6180663 w 10712017"/>
                  <a:gd name="connsiteY56" fmla="*/ 113927 h 228614"/>
                  <a:gd name="connsiteX57" fmla="*/ 6155704 w 10712017"/>
                  <a:gd name="connsiteY57" fmla="*/ 82380 h 228614"/>
                  <a:gd name="connsiteX58" fmla="*/ 6155704 w 10712017"/>
                  <a:gd name="connsiteY58" fmla="*/ 46653 h 228614"/>
                  <a:gd name="connsiteX59" fmla="*/ 6135433 w 10712017"/>
                  <a:gd name="connsiteY59" fmla="*/ 22455 h 228614"/>
                  <a:gd name="connsiteX60" fmla="*/ 6117949 w 10712017"/>
                  <a:gd name="connsiteY60" fmla="*/ 2817 h 228614"/>
                  <a:gd name="connsiteX61" fmla="*/ 6117949 w 10712017"/>
                  <a:gd name="connsiteY61" fmla="*/ 22455 h 228614"/>
                  <a:gd name="connsiteX62" fmla="*/ 6097805 w 10712017"/>
                  <a:gd name="connsiteY62" fmla="*/ 46653 h 228614"/>
                  <a:gd name="connsiteX63" fmla="*/ 6097805 w 10712017"/>
                  <a:gd name="connsiteY63" fmla="*/ 82380 h 228614"/>
                  <a:gd name="connsiteX64" fmla="*/ 6072593 w 10712017"/>
                  <a:gd name="connsiteY64" fmla="*/ 113927 h 228614"/>
                  <a:gd name="connsiteX65" fmla="*/ 6072593 w 10712017"/>
                  <a:gd name="connsiteY65" fmla="*/ 114307 h 228614"/>
                  <a:gd name="connsiteX66" fmla="*/ 6097805 w 10712017"/>
                  <a:gd name="connsiteY66" fmla="*/ 145601 h 228614"/>
                  <a:gd name="connsiteX67" fmla="*/ 6097805 w 10712017"/>
                  <a:gd name="connsiteY67" fmla="*/ 180948 h 228614"/>
                  <a:gd name="connsiteX68" fmla="*/ 6102303 w 10712017"/>
                  <a:gd name="connsiteY68" fmla="*/ 200268 h 228614"/>
                  <a:gd name="connsiteX69" fmla="*/ 6117949 w 10712017"/>
                  <a:gd name="connsiteY69" fmla="*/ 206286 h 228614"/>
                  <a:gd name="connsiteX70" fmla="*/ 6117949 w 10712017"/>
                  <a:gd name="connsiteY70" fmla="*/ 225797 h 228614"/>
                  <a:gd name="connsiteX71" fmla="*/ 6072847 w 10712017"/>
                  <a:gd name="connsiteY71" fmla="*/ 187283 h 228614"/>
                  <a:gd name="connsiteX72" fmla="*/ 6072847 w 10712017"/>
                  <a:gd name="connsiteY72" fmla="*/ 149908 h 228614"/>
                  <a:gd name="connsiteX73" fmla="*/ 6053082 w 10712017"/>
                  <a:gd name="connsiteY73" fmla="*/ 123556 h 228614"/>
                  <a:gd name="connsiteX74" fmla="*/ 6053082 w 10712017"/>
                  <a:gd name="connsiteY74" fmla="*/ 105059 h 228614"/>
                  <a:gd name="connsiteX75" fmla="*/ 6072847 w 10712017"/>
                  <a:gd name="connsiteY75" fmla="*/ 78199 h 228614"/>
                  <a:gd name="connsiteX76" fmla="*/ 6072847 w 10712017"/>
                  <a:gd name="connsiteY76" fmla="*/ 41839 h 228614"/>
                  <a:gd name="connsiteX77" fmla="*/ 6117949 w 10712017"/>
                  <a:gd name="connsiteY77" fmla="*/ 2817 h 228614"/>
                  <a:gd name="connsiteX78" fmla="*/ 1949251 w 10712017"/>
                  <a:gd name="connsiteY78" fmla="*/ 2817 h 228614"/>
                  <a:gd name="connsiteX79" fmla="*/ 1994100 w 10712017"/>
                  <a:gd name="connsiteY79" fmla="*/ 41839 h 228614"/>
                  <a:gd name="connsiteX80" fmla="*/ 1994100 w 10712017"/>
                  <a:gd name="connsiteY80" fmla="*/ 78199 h 228614"/>
                  <a:gd name="connsiteX81" fmla="*/ 2013737 w 10712017"/>
                  <a:gd name="connsiteY81" fmla="*/ 105059 h 228614"/>
                  <a:gd name="connsiteX82" fmla="*/ 2013737 w 10712017"/>
                  <a:gd name="connsiteY82" fmla="*/ 123556 h 228614"/>
                  <a:gd name="connsiteX83" fmla="*/ 1994100 w 10712017"/>
                  <a:gd name="connsiteY83" fmla="*/ 149908 h 228614"/>
                  <a:gd name="connsiteX84" fmla="*/ 1994100 w 10712017"/>
                  <a:gd name="connsiteY84" fmla="*/ 187283 h 228614"/>
                  <a:gd name="connsiteX85" fmla="*/ 1949251 w 10712017"/>
                  <a:gd name="connsiteY85" fmla="*/ 225797 h 228614"/>
                  <a:gd name="connsiteX86" fmla="*/ 1949251 w 10712017"/>
                  <a:gd name="connsiteY86" fmla="*/ 206286 h 228614"/>
                  <a:gd name="connsiteX87" fmla="*/ 1964897 w 10712017"/>
                  <a:gd name="connsiteY87" fmla="*/ 200205 h 228614"/>
                  <a:gd name="connsiteX88" fmla="*/ 1969521 w 10712017"/>
                  <a:gd name="connsiteY88" fmla="*/ 180948 h 228614"/>
                  <a:gd name="connsiteX89" fmla="*/ 1969521 w 10712017"/>
                  <a:gd name="connsiteY89" fmla="*/ 145601 h 228614"/>
                  <a:gd name="connsiteX90" fmla="*/ 1994480 w 10712017"/>
                  <a:gd name="connsiteY90" fmla="*/ 114307 h 228614"/>
                  <a:gd name="connsiteX91" fmla="*/ 1994480 w 10712017"/>
                  <a:gd name="connsiteY91" fmla="*/ 113927 h 228614"/>
                  <a:gd name="connsiteX92" fmla="*/ 1969521 w 10712017"/>
                  <a:gd name="connsiteY92" fmla="*/ 82380 h 228614"/>
                  <a:gd name="connsiteX93" fmla="*/ 1969521 w 10712017"/>
                  <a:gd name="connsiteY93" fmla="*/ 46653 h 228614"/>
                  <a:gd name="connsiteX94" fmla="*/ 1949251 w 10712017"/>
                  <a:gd name="connsiteY94" fmla="*/ 22455 h 228614"/>
                  <a:gd name="connsiteX95" fmla="*/ 1931767 w 10712017"/>
                  <a:gd name="connsiteY95" fmla="*/ 2817 h 228614"/>
                  <a:gd name="connsiteX96" fmla="*/ 1931767 w 10712017"/>
                  <a:gd name="connsiteY96" fmla="*/ 22455 h 228614"/>
                  <a:gd name="connsiteX97" fmla="*/ 1911622 w 10712017"/>
                  <a:gd name="connsiteY97" fmla="*/ 46653 h 228614"/>
                  <a:gd name="connsiteX98" fmla="*/ 1911622 w 10712017"/>
                  <a:gd name="connsiteY98" fmla="*/ 82380 h 228614"/>
                  <a:gd name="connsiteX99" fmla="*/ 1886410 w 10712017"/>
                  <a:gd name="connsiteY99" fmla="*/ 113927 h 228614"/>
                  <a:gd name="connsiteX100" fmla="*/ 1886410 w 10712017"/>
                  <a:gd name="connsiteY100" fmla="*/ 114307 h 228614"/>
                  <a:gd name="connsiteX101" fmla="*/ 1911622 w 10712017"/>
                  <a:gd name="connsiteY101" fmla="*/ 145601 h 228614"/>
                  <a:gd name="connsiteX102" fmla="*/ 1911622 w 10712017"/>
                  <a:gd name="connsiteY102" fmla="*/ 180948 h 228614"/>
                  <a:gd name="connsiteX103" fmla="*/ 1916120 w 10712017"/>
                  <a:gd name="connsiteY103" fmla="*/ 200268 h 228614"/>
                  <a:gd name="connsiteX104" fmla="*/ 1931767 w 10712017"/>
                  <a:gd name="connsiteY104" fmla="*/ 206286 h 228614"/>
                  <a:gd name="connsiteX105" fmla="*/ 1931767 w 10712017"/>
                  <a:gd name="connsiteY105" fmla="*/ 225797 h 228614"/>
                  <a:gd name="connsiteX106" fmla="*/ 1886664 w 10712017"/>
                  <a:gd name="connsiteY106" fmla="*/ 187283 h 228614"/>
                  <a:gd name="connsiteX107" fmla="*/ 1886664 w 10712017"/>
                  <a:gd name="connsiteY107" fmla="*/ 149908 h 228614"/>
                  <a:gd name="connsiteX108" fmla="*/ 1866900 w 10712017"/>
                  <a:gd name="connsiteY108" fmla="*/ 123556 h 228614"/>
                  <a:gd name="connsiteX109" fmla="*/ 1866900 w 10712017"/>
                  <a:gd name="connsiteY109" fmla="*/ 105059 h 228614"/>
                  <a:gd name="connsiteX110" fmla="*/ 1886664 w 10712017"/>
                  <a:gd name="connsiteY110" fmla="*/ 78199 h 228614"/>
                  <a:gd name="connsiteX111" fmla="*/ 1886664 w 10712017"/>
                  <a:gd name="connsiteY111" fmla="*/ 41839 h 228614"/>
                  <a:gd name="connsiteX112" fmla="*/ 1931767 w 10712017"/>
                  <a:gd name="connsiteY112" fmla="*/ 2817 h 228614"/>
                  <a:gd name="connsiteX113" fmla="*/ 82352 w 10712017"/>
                  <a:gd name="connsiteY113" fmla="*/ 2817 h 228614"/>
                  <a:gd name="connsiteX114" fmla="*/ 127201 w 10712017"/>
                  <a:gd name="connsiteY114" fmla="*/ 41839 h 228614"/>
                  <a:gd name="connsiteX115" fmla="*/ 127201 w 10712017"/>
                  <a:gd name="connsiteY115" fmla="*/ 78199 h 228614"/>
                  <a:gd name="connsiteX116" fmla="*/ 146838 w 10712017"/>
                  <a:gd name="connsiteY116" fmla="*/ 105059 h 228614"/>
                  <a:gd name="connsiteX117" fmla="*/ 146838 w 10712017"/>
                  <a:gd name="connsiteY117" fmla="*/ 123556 h 228614"/>
                  <a:gd name="connsiteX118" fmla="*/ 127201 w 10712017"/>
                  <a:gd name="connsiteY118" fmla="*/ 149908 h 228614"/>
                  <a:gd name="connsiteX119" fmla="*/ 127201 w 10712017"/>
                  <a:gd name="connsiteY119" fmla="*/ 187283 h 228614"/>
                  <a:gd name="connsiteX120" fmla="*/ 82352 w 10712017"/>
                  <a:gd name="connsiteY120" fmla="*/ 225797 h 228614"/>
                  <a:gd name="connsiteX121" fmla="*/ 82352 w 10712017"/>
                  <a:gd name="connsiteY121" fmla="*/ 206286 h 228614"/>
                  <a:gd name="connsiteX122" fmla="*/ 97998 w 10712017"/>
                  <a:gd name="connsiteY122" fmla="*/ 200205 h 228614"/>
                  <a:gd name="connsiteX123" fmla="*/ 102622 w 10712017"/>
                  <a:gd name="connsiteY123" fmla="*/ 180948 h 228614"/>
                  <a:gd name="connsiteX124" fmla="*/ 102622 w 10712017"/>
                  <a:gd name="connsiteY124" fmla="*/ 145601 h 228614"/>
                  <a:gd name="connsiteX125" fmla="*/ 127581 w 10712017"/>
                  <a:gd name="connsiteY125" fmla="*/ 114307 h 228614"/>
                  <a:gd name="connsiteX126" fmla="*/ 127581 w 10712017"/>
                  <a:gd name="connsiteY126" fmla="*/ 113927 h 228614"/>
                  <a:gd name="connsiteX127" fmla="*/ 102622 w 10712017"/>
                  <a:gd name="connsiteY127" fmla="*/ 82380 h 228614"/>
                  <a:gd name="connsiteX128" fmla="*/ 102622 w 10712017"/>
                  <a:gd name="connsiteY128" fmla="*/ 46653 h 228614"/>
                  <a:gd name="connsiteX129" fmla="*/ 82352 w 10712017"/>
                  <a:gd name="connsiteY129" fmla="*/ 22455 h 228614"/>
                  <a:gd name="connsiteX130" fmla="*/ 64867 w 10712017"/>
                  <a:gd name="connsiteY130" fmla="*/ 2817 h 228614"/>
                  <a:gd name="connsiteX131" fmla="*/ 64867 w 10712017"/>
                  <a:gd name="connsiteY131" fmla="*/ 22455 h 228614"/>
                  <a:gd name="connsiteX132" fmla="*/ 44723 w 10712017"/>
                  <a:gd name="connsiteY132" fmla="*/ 46653 h 228614"/>
                  <a:gd name="connsiteX133" fmla="*/ 44723 w 10712017"/>
                  <a:gd name="connsiteY133" fmla="*/ 82380 h 228614"/>
                  <a:gd name="connsiteX134" fmla="*/ 19511 w 10712017"/>
                  <a:gd name="connsiteY134" fmla="*/ 113927 h 228614"/>
                  <a:gd name="connsiteX135" fmla="*/ 19511 w 10712017"/>
                  <a:gd name="connsiteY135" fmla="*/ 114307 h 228614"/>
                  <a:gd name="connsiteX136" fmla="*/ 44723 w 10712017"/>
                  <a:gd name="connsiteY136" fmla="*/ 145601 h 228614"/>
                  <a:gd name="connsiteX137" fmla="*/ 44723 w 10712017"/>
                  <a:gd name="connsiteY137" fmla="*/ 180948 h 228614"/>
                  <a:gd name="connsiteX138" fmla="*/ 49221 w 10712017"/>
                  <a:gd name="connsiteY138" fmla="*/ 200268 h 228614"/>
                  <a:gd name="connsiteX139" fmla="*/ 64867 w 10712017"/>
                  <a:gd name="connsiteY139" fmla="*/ 206286 h 228614"/>
                  <a:gd name="connsiteX140" fmla="*/ 64867 w 10712017"/>
                  <a:gd name="connsiteY140" fmla="*/ 225797 h 228614"/>
                  <a:gd name="connsiteX141" fmla="*/ 19765 w 10712017"/>
                  <a:gd name="connsiteY141" fmla="*/ 187283 h 228614"/>
                  <a:gd name="connsiteX142" fmla="*/ 19765 w 10712017"/>
                  <a:gd name="connsiteY142" fmla="*/ 149908 h 228614"/>
                  <a:gd name="connsiteX143" fmla="*/ 0 w 10712017"/>
                  <a:gd name="connsiteY143" fmla="*/ 123556 h 228614"/>
                  <a:gd name="connsiteX144" fmla="*/ 0 w 10712017"/>
                  <a:gd name="connsiteY144" fmla="*/ 105059 h 228614"/>
                  <a:gd name="connsiteX145" fmla="*/ 19765 w 10712017"/>
                  <a:gd name="connsiteY145" fmla="*/ 78199 h 228614"/>
                  <a:gd name="connsiteX146" fmla="*/ 19765 w 10712017"/>
                  <a:gd name="connsiteY146" fmla="*/ 41839 h 228614"/>
                  <a:gd name="connsiteX147" fmla="*/ 64867 w 10712017"/>
                  <a:gd name="connsiteY147" fmla="*/ 2817 h 228614"/>
                  <a:gd name="connsiteX148" fmla="*/ 10587858 w 10712017"/>
                  <a:gd name="connsiteY148" fmla="*/ 0 h 228614"/>
                  <a:gd name="connsiteX149" fmla="*/ 10615933 w 10712017"/>
                  <a:gd name="connsiteY149" fmla="*/ 0 h 228614"/>
                  <a:gd name="connsiteX150" fmla="*/ 10602157 w 10712017"/>
                  <a:gd name="connsiteY150" fmla="*/ 67137 h 228614"/>
                  <a:gd name="connsiteX151" fmla="*/ 10644357 w 10712017"/>
                  <a:gd name="connsiteY151" fmla="*/ 67137 h 228614"/>
                  <a:gd name="connsiteX152" fmla="*/ 10658656 w 10712017"/>
                  <a:gd name="connsiteY152" fmla="*/ 0 h 228614"/>
                  <a:gd name="connsiteX153" fmla="*/ 10686209 w 10712017"/>
                  <a:gd name="connsiteY153" fmla="*/ 0 h 228614"/>
                  <a:gd name="connsiteX154" fmla="*/ 10672258 w 10712017"/>
                  <a:gd name="connsiteY154" fmla="*/ 67137 h 228614"/>
                  <a:gd name="connsiteX155" fmla="*/ 10712017 w 10712017"/>
                  <a:gd name="connsiteY155" fmla="*/ 67137 h 228614"/>
                  <a:gd name="connsiteX156" fmla="*/ 10706611 w 10712017"/>
                  <a:gd name="connsiteY156" fmla="*/ 91551 h 228614"/>
                  <a:gd name="connsiteX157" fmla="*/ 10667027 w 10712017"/>
                  <a:gd name="connsiteY157" fmla="*/ 91551 h 228614"/>
                  <a:gd name="connsiteX158" fmla="*/ 10656913 w 10712017"/>
                  <a:gd name="connsiteY158" fmla="*/ 139680 h 228614"/>
                  <a:gd name="connsiteX159" fmla="*/ 10700159 w 10712017"/>
                  <a:gd name="connsiteY159" fmla="*/ 139680 h 228614"/>
                  <a:gd name="connsiteX160" fmla="*/ 10694055 w 10712017"/>
                  <a:gd name="connsiteY160" fmla="*/ 164093 h 228614"/>
                  <a:gd name="connsiteX161" fmla="*/ 10651856 w 10712017"/>
                  <a:gd name="connsiteY161" fmla="*/ 164093 h 228614"/>
                  <a:gd name="connsiteX162" fmla="*/ 10637556 w 10712017"/>
                  <a:gd name="connsiteY162" fmla="*/ 228614 h 228614"/>
                  <a:gd name="connsiteX163" fmla="*/ 10609829 w 10712017"/>
                  <a:gd name="connsiteY163" fmla="*/ 228614 h 228614"/>
                  <a:gd name="connsiteX164" fmla="*/ 10623780 w 10712017"/>
                  <a:gd name="connsiteY164" fmla="*/ 164093 h 228614"/>
                  <a:gd name="connsiteX165" fmla="*/ 10581580 w 10712017"/>
                  <a:gd name="connsiteY165" fmla="*/ 164093 h 228614"/>
                  <a:gd name="connsiteX166" fmla="*/ 10567978 w 10712017"/>
                  <a:gd name="connsiteY166" fmla="*/ 228614 h 228614"/>
                  <a:gd name="connsiteX167" fmla="*/ 10540252 w 10712017"/>
                  <a:gd name="connsiteY167" fmla="*/ 228614 h 228614"/>
                  <a:gd name="connsiteX168" fmla="*/ 10553853 w 10712017"/>
                  <a:gd name="connsiteY168" fmla="*/ 164093 h 228614"/>
                  <a:gd name="connsiteX169" fmla="*/ 10513920 w 10712017"/>
                  <a:gd name="connsiteY169" fmla="*/ 164093 h 228614"/>
                  <a:gd name="connsiteX170" fmla="*/ 10518802 w 10712017"/>
                  <a:gd name="connsiteY170" fmla="*/ 139680 h 228614"/>
                  <a:gd name="connsiteX171" fmla="*/ 10559259 w 10712017"/>
                  <a:gd name="connsiteY171" fmla="*/ 139680 h 228614"/>
                  <a:gd name="connsiteX172" fmla="*/ 10568850 w 10712017"/>
                  <a:gd name="connsiteY172" fmla="*/ 91551 h 228614"/>
                  <a:gd name="connsiteX173" fmla="*/ 10526301 w 10712017"/>
                  <a:gd name="connsiteY173" fmla="*/ 91551 h 228614"/>
                  <a:gd name="connsiteX174" fmla="*/ 10531358 w 10712017"/>
                  <a:gd name="connsiteY174" fmla="*/ 67137 h 228614"/>
                  <a:gd name="connsiteX175" fmla="*/ 10573907 w 10712017"/>
                  <a:gd name="connsiteY175" fmla="*/ 67137 h 228614"/>
                  <a:gd name="connsiteX176" fmla="*/ 4537510 w 10712017"/>
                  <a:gd name="connsiteY176" fmla="*/ 0 h 228614"/>
                  <a:gd name="connsiteX177" fmla="*/ 4565585 w 10712017"/>
                  <a:gd name="connsiteY177" fmla="*/ 0 h 228614"/>
                  <a:gd name="connsiteX178" fmla="*/ 4551809 w 10712017"/>
                  <a:gd name="connsiteY178" fmla="*/ 67137 h 228614"/>
                  <a:gd name="connsiteX179" fmla="*/ 4594009 w 10712017"/>
                  <a:gd name="connsiteY179" fmla="*/ 67137 h 228614"/>
                  <a:gd name="connsiteX180" fmla="*/ 4608308 w 10712017"/>
                  <a:gd name="connsiteY180" fmla="*/ 0 h 228614"/>
                  <a:gd name="connsiteX181" fmla="*/ 4635861 w 10712017"/>
                  <a:gd name="connsiteY181" fmla="*/ 0 h 228614"/>
                  <a:gd name="connsiteX182" fmla="*/ 4621910 w 10712017"/>
                  <a:gd name="connsiteY182" fmla="*/ 67137 h 228614"/>
                  <a:gd name="connsiteX183" fmla="*/ 4661669 w 10712017"/>
                  <a:gd name="connsiteY183" fmla="*/ 67137 h 228614"/>
                  <a:gd name="connsiteX184" fmla="*/ 4656264 w 10712017"/>
                  <a:gd name="connsiteY184" fmla="*/ 91551 h 228614"/>
                  <a:gd name="connsiteX185" fmla="*/ 4616679 w 10712017"/>
                  <a:gd name="connsiteY185" fmla="*/ 91551 h 228614"/>
                  <a:gd name="connsiteX186" fmla="*/ 4606565 w 10712017"/>
                  <a:gd name="connsiteY186" fmla="*/ 139680 h 228614"/>
                  <a:gd name="connsiteX187" fmla="*/ 4649811 w 10712017"/>
                  <a:gd name="connsiteY187" fmla="*/ 139680 h 228614"/>
                  <a:gd name="connsiteX188" fmla="*/ 4643708 w 10712017"/>
                  <a:gd name="connsiteY188" fmla="*/ 164093 h 228614"/>
                  <a:gd name="connsiteX189" fmla="*/ 4601508 w 10712017"/>
                  <a:gd name="connsiteY189" fmla="*/ 164093 h 228614"/>
                  <a:gd name="connsiteX190" fmla="*/ 4587209 w 10712017"/>
                  <a:gd name="connsiteY190" fmla="*/ 228614 h 228614"/>
                  <a:gd name="connsiteX191" fmla="*/ 4559481 w 10712017"/>
                  <a:gd name="connsiteY191" fmla="*/ 228614 h 228614"/>
                  <a:gd name="connsiteX192" fmla="*/ 4573432 w 10712017"/>
                  <a:gd name="connsiteY192" fmla="*/ 164093 h 228614"/>
                  <a:gd name="connsiteX193" fmla="*/ 4531232 w 10712017"/>
                  <a:gd name="connsiteY193" fmla="*/ 164093 h 228614"/>
                  <a:gd name="connsiteX194" fmla="*/ 4517630 w 10712017"/>
                  <a:gd name="connsiteY194" fmla="*/ 228614 h 228614"/>
                  <a:gd name="connsiteX195" fmla="*/ 4489904 w 10712017"/>
                  <a:gd name="connsiteY195" fmla="*/ 228614 h 228614"/>
                  <a:gd name="connsiteX196" fmla="*/ 4503505 w 10712017"/>
                  <a:gd name="connsiteY196" fmla="*/ 164093 h 228614"/>
                  <a:gd name="connsiteX197" fmla="*/ 4463572 w 10712017"/>
                  <a:gd name="connsiteY197" fmla="*/ 164093 h 228614"/>
                  <a:gd name="connsiteX198" fmla="*/ 4468455 w 10712017"/>
                  <a:gd name="connsiteY198" fmla="*/ 139680 h 228614"/>
                  <a:gd name="connsiteX199" fmla="*/ 4508911 w 10712017"/>
                  <a:gd name="connsiteY199" fmla="*/ 139680 h 228614"/>
                  <a:gd name="connsiteX200" fmla="*/ 4518502 w 10712017"/>
                  <a:gd name="connsiteY200" fmla="*/ 91551 h 228614"/>
                  <a:gd name="connsiteX201" fmla="*/ 4475953 w 10712017"/>
                  <a:gd name="connsiteY201" fmla="*/ 91551 h 228614"/>
                  <a:gd name="connsiteX202" fmla="*/ 4481010 w 10712017"/>
                  <a:gd name="connsiteY202" fmla="*/ 67137 h 228614"/>
                  <a:gd name="connsiteX203" fmla="*/ 4523559 w 1071201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0712017" h="228614">
                    <a:moveTo>
                      <a:pt x="10596925" y="91551"/>
                    </a:moveTo>
                    <a:lnTo>
                      <a:pt x="10586463" y="139680"/>
                    </a:lnTo>
                    <a:lnTo>
                      <a:pt x="10629186" y="139680"/>
                    </a:lnTo>
                    <a:lnTo>
                      <a:pt x="10639474" y="91551"/>
                    </a:lnTo>
                    <a:close/>
                    <a:moveTo>
                      <a:pt x="4546578" y="91551"/>
                    </a:moveTo>
                    <a:lnTo>
                      <a:pt x="4536115" y="139680"/>
                    </a:lnTo>
                    <a:lnTo>
                      <a:pt x="4578838" y="139680"/>
                    </a:lnTo>
                    <a:lnTo>
                      <a:pt x="4589127" y="91551"/>
                    </a:lnTo>
                    <a:close/>
                    <a:moveTo>
                      <a:pt x="8014419" y="2817"/>
                    </a:moveTo>
                    <a:cubicBezTo>
                      <a:pt x="8044319" y="3155"/>
                      <a:pt x="8059268" y="16162"/>
                      <a:pt x="8059268" y="41839"/>
                    </a:cubicBezTo>
                    <a:lnTo>
                      <a:pt x="8059268" y="78199"/>
                    </a:lnTo>
                    <a:cubicBezTo>
                      <a:pt x="8059268" y="95261"/>
                      <a:pt x="8065814" y="104214"/>
                      <a:pt x="8078906" y="105059"/>
                    </a:cubicBezTo>
                    <a:lnTo>
                      <a:pt x="8078906" y="123556"/>
                    </a:lnTo>
                    <a:cubicBezTo>
                      <a:pt x="8065814" y="124400"/>
                      <a:pt x="8059268" y="133184"/>
                      <a:pt x="8059268" y="149908"/>
                    </a:cubicBezTo>
                    <a:lnTo>
                      <a:pt x="8059268" y="187283"/>
                    </a:lnTo>
                    <a:cubicBezTo>
                      <a:pt x="8059268" y="212621"/>
                      <a:pt x="8044319" y="225459"/>
                      <a:pt x="8014419" y="225797"/>
                    </a:cubicBezTo>
                    <a:lnTo>
                      <a:pt x="8014419" y="206286"/>
                    </a:lnTo>
                    <a:cubicBezTo>
                      <a:pt x="8021767" y="206117"/>
                      <a:pt x="8026983" y="204091"/>
                      <a:pt x="8030066" y="200205"/>
                    </a:cubicBezTo>
                    <a:cubicBezTo>
                      <a:pt x="8033148" y="196320"/>
                      <a:pt x="8034690" y="189901"/>
                      <a:pt x="8034690" y="180948"/>
                    </a:cubicBezTo>
                    <a:lnTo>
                      <a:pt x="8034690" y="145601"/>
                    </a:lnTo>
                    <a:cubicBezTo>
                      <a:pt x="8034690" y="128455"/>
                      <a:pt x="8043010" y="118024"/>
                      <a:pt x="8059649" y="114307"/>
                    </a:cubicBezTo>
                    <a:lnTo>
                      <a:pt x="8059649" y="113927"/>
                    </a:lnTo>
                    <a:cubicBezTo>
                      <a:pt x="8043010" y="109957"/>
                      <a:pt x="8034690" y="99442"/>
                      <a:pt x="8034690" y="82380"/>
                    </a:cubicBezTo>
                    <a:lnTo>
                      <a:pt x="8034690" y="46653"/>
                    </a:lnTo>
                    <a:cubicBezTo>
                      <a:pt x="8034690" y="30858"/>
                      <a:pt x="8027933" y="22792"/>
                      <a:pt x="8014419" y="22455"/>
                    </a:cubicBezTo>
                    <a:close/>
                    <a:moveTo>
                      <a:pt x="7996935" y="2817"/>
                    </a:moveTo>
                    <a:lnTo>
                      <a:pt x="7996935" y="22455"/>
                    </a:lnTo>
                    <a:cubicBezTo>
                      <a:pt x="7983506" y="22792"/>
                      <a:pt x="7976791" y="30858"/>
                      <a:pt x="7976791" y="46653"/>
                    </a:cubicBezTo>
                    <a:lnTo>
                      <a:pt x="7976791" y="82380"/>
                    </a:lnTo>
                    <a:cubicBezTo>
                      <a:pt x="7976791" y="99442"/>
                      <a:pt x="7968387" y="109957"/>
                      <a:pt x="7951579" y="113927"/>
                    </a:cubicBezTo>
                    <a:lnTo>
                      <a:pt x="7951579" y="114307"/>
                    </a:lnTo>
                    <a:cubicBezTo>
                      <a:pt x="7968387" y="118024"/>
                      <a:pt x="7976791" y="128455"/>
                      <a:pt x="7976791" y="145601"/>
                    </a:cubicBezTo>
                    <a:lnTo>
                      <a:pt x="7976791" y="180948"/>
                    </a:lnTo>
                    <a:cubicBezTo>
                      <a:pt x="7976791" y="189985"/>
                      <a:pt x="7978290" y="196425"/>
                      <a:pt x="7981289" y="200268"/>
                    </a:cubicBezTo>
                    <a:cubicBezTo>
                      <a:pt x="7984287" y="204111"/>
                      <a:pt x="7989502" y="206117"/>
                      <a:pt x="7996935" y="206286"/>
                    </a:cubicBezTo>
                    <a:lnTo>
                      <a:pt x="7996935" y="225797"/>
                    </a:lnTo>
                    <a:cubicBezTo>
                      <a:pt x="7966866" y="225459"/>
                      <a:pt x="7951832" y="212621"/>
                      <a:pt x="7951832" y="187283"/>
                    </a:cubicBezTo>
                    <a:lnTo>
                      <a:pt x="7951832" y="149908"/>
                    </a:lnTo>
                    <a:cubicBezTo>
                      <a:pt x="7951832" y="133184"/>
                      <a:pt x="7945244" y="124400"/>
                      <a:pt x="7932068" y="123556"/>
                    </a:cubicBezTo>
                    <a:lnTo>
                      <a:pt x="7932068" y="105059"/>
                    </a:lnTo>
                    <a:cubicBezTo>
                      <a:pt x="7945244" y="104214"/>
                      <a:pt x="7951832" y="95261"/>
                      <a:pt x="7951832" y="78199"/>
                    </a:cubicBezTo>
                    <a:lnTo>
                      <a:pt x="7951832" y="41839"/>
                    </a:lnTo>
                    <a:cubicBezTo>
                      <a:pt x="7951832" y="16162"/>
                      <a:pt x="7966866" y="3155"/>
                      <a:pt x="7996935" y="2817"/>
                    </a:cubicBezTo>
                    <a:close/>
                    <a:moveTo>
                      <a:pt x="6135433" y="2817"/>
                    </a:moveTo>
                    <a:cubicBezTo>
                      <a:pt x="6165333" y="3155"/>
                      <a:pt x="6180283" y="16162"/>
                      <a:pt x="6180283" y="41839"/>
                    </a:cubicBezTo>
                    <a:lnTo>
                      <a:pt x="6180283" y="78199"/>
                    </a:lnTo>
                    <a:cubicBezTo>
                      <a:pt x="6180283" y="95261"/>
                      <a:pt x="6186829" y="104214"/>
                      <a:pt x="6199920" y="105059"/>
                    </a:cubicBezTo>
                    <a:lnTo>
                      <a:pt x="6199920" y="123556"/>
                    </a:lnTo>
                    <a:cubicBezTo>
                      <a:pt x="6186829" y="124400"/>
                      <a:pt x="6180283" y="133184"/>
                      <a:pt x="6180283" y="149908"/>
                    </a:cubicBezTo>
                    <a:lnTo>
                      <a:pt x="6180283" y="187283"/>
                    </a:lnTo>
                    <a:cubicBezTo>
                      <a:pt x="6180283" y="212621"/>
                      <a:pt x="6165333" y="225459"/>
                      <a:pt x="6135433" y="225797"/>
                    </a:cubicBezTo>
                    <a:lnTo>
                      <a:pt x="6135433" y="206286"/>
                    </a:lnTo>
                    <a:cubicBezTo>
                      <a:pt x="6142782" y="206117"/>
                      <a:pt x="6147997" y="204091"/>
                      <a:pt x="6151080" y="200205"/>
                    </a:cubicBezTo>
                    <a:cubicBezTo>
                      <a:pt x="6154163" y="196320"/>
                      <a:pt x="6155704" y="189901"/>
                      <a:pt x="6155704" y="180948"/>
                    </a:cubicBezTo>
                    <a:lnTo>
                      <a:pt x="6155704" y="145601"/>
                    </a:lnTo>
                    <a:cubicBezTo>
                      <a:pt x="6155704" y="128455"/>
                      <a:pt x="6164024" y="118024"/>
                      <a:pt x="6180663" y="114307"/>
                    </a:cubicBezTo>
                    <a:lnTo>
                      <a:pt x="6180663" y="113927"/>
                    </a:lnTo>
                    <a:cubicBezTo>
                      <a:pt x="6164024" y="109957"/>
                      <a:pt x="6155704" y="99442"/>
                      <a:pt x="6155704" y="82380"/>
                    </a:cubicBezTo>
                    <a:lnTo>
                      <a:pt x="6155704" y="46653"/>
                    </a:lnTo>
                    <a:cubicBezTo>
                      <a:pt x="6155704" y="30858"/>
                      <a:pt x="6148947" y="22792"/>
                      <a:pt x="6135433" y="22455"/>
                    </a:cubicBezTo>
                    <a:close/>
                    <a:moveTo>
                      <a:pt x="6117949" y="2817"/>
                    </a:moveTo>
                    <a:lnTo>
                      <a:pt x="6117949" y="22455"/>
                    </a:lnTo>
                    <a:cubicBezTo>
                      <a:pt x="6104520" y="22792"/>
                      <a:pt x="6097805" y="30858"/>
                      <a:pt x="6097805" y="46653"/>
                    </a:cubicBezTo>
                    <a:lnTo>
                      <a:pt x="6097805" y="82380"/>
                    </a:lnTo>
                    <a:cubicBezTo>
                      <a:pt x="6097805" y="99442"/>
                      <a:pt x="6089401" y="109957"/>
                      <a:pt x="6072593" y="113927"/>
                    </a:cubicBezTo>
                    <a:lnTo>
                      <a:pt x="6072593" y="114307"/>
                    </a:lnTo>
                    <a:cubicBezTo>
                      <a:pt x="6089401" y="118024"/>
                      <a:pt x="6097805" y="128455"/>
                      <a:pt x="6097805" y="145601"/>
                    </a:cubicBezTo>
                    <a:lnTo>
                      <a:pt x="6097805" y="180948"/>
                    </a:lnTo>
                    <a:cubicBezTo>
                      <a:pt x="6097805" y="189985"/>
                      <a:pt x="6099304" y="196425"/>
                      <a:pt x="6102303" y="200268"/>
                    </a:cubicBezTo>
                    <a:cubicBezTo>
                      <a:pt x="6105301" y="204111"/>
                      <a:pt x="6110517" y="206117"/>
                      <a:pt x="6117949" y="206286"/>
                    </a:cubicBezTo>
                    <a:lnTo>
                      <a:pt x="6117949" y="225797"/>
                    </a:lnTo>
                    <a:cubicBezTo>
                      <a:pt x="6087881" y="225459"/>
                      <a:pt x="6072847" y="212621"/>
                      <a:pt x="6072847" y="187283"/>
                    </a:cubicBezTo>
                    <a:lnTo>
                      <a:pt x="6072847" y="149908"/>
                    </a:lnTo>
                    <a:cubicBezTo>
                      <a:pt x="6072847" y="133184"/>
                      <a:pt x="6066258" y="124400"/>
                      <a:pt x="6053082" y="123556"/>
                    </a:cubicBezTo>
                    <a:lnTo>
                      <a:pt x="6053082" y="105059"/>
                    </a:lnTo>
                    <a:cubicBezTo>
                      <a:pt x="6066258" y="104214"/>
                      <a:pt x="6072847" y="95261"/>
                      <a:pt x="6072847" y="78199"/>
                    </a:cubicBezTo>
                    <a:lnTo>
                      <a:pt x="6072847" y="41839"/>
                    </a:lnTo>
                    <a:cubicBezTo>
                      <a:pt x="6072847" y="16162"/>
                      <a:pt x="6087881" y="3155"/>
                      <a:pt x="6117949" y="2817"/>
                    </a:cubicBezTo>
                    <a:close/>
                    <a:moveTo>
                      <a:pt x="1949251" y="2817"/>
                    </a:moveTo>
                    <a:cubicBezTo>
                      <a:pt x="1979150" y="3155"/>
                      <a:pt x="1994100" y="16162"/>
                      <a:pt x="1994100" y="41839"/>
                    </a:cubicBezTo>
                    <a:lnTo>
                      <a:pt x="1994100" y="78199"/>
                    </a:lnTo>
                    <a:cubicBezTo>
                      <a:pt x="1994100" y="95261"/>
                      <a:pt x="2000646" y="104214"/>
                      <a:pt x="2013737" y="105059"/>
                    </a:cubicBezTo>
                    <a:lnTo>
                      <a:pt x="2013737" y="123556"/>
                    </a:lnTo>
                    <a:cubicBezTo>
                      <a:pt x="2000646" y="124400"/>
                      <a:pt x="1994100" y="133184"/>
                      <a:pt x="1994100" y="149908"/>
                    </a:cubicBezTo>
                    <a:lnTo>
                      <a:pt x="1994100" y="187283"/>
                    </a:lnTo>
                    <a:cubicBezTo>
                      <a:pt x="1994100" y="212621"/>
                      <a:pt x="1979150" y="225459"/>
                      <a:pt x="1949251" y="225797"/>
                    </a:cubicBezTo>
                    <a:lnTo>
                      <a:pt x="1949251" y="206286"/>
                    </a:lnTo>
                    <a:cubicBezTo>
                      <a:pt x="1956599" y="206117"/>
                      <a:pt x="1961814" y="204091"/>
                      <a:pt x="1964897" y="200205"/>
                    </a:cubicBezTo>
                    <a:cubicBezTo>
                      <a:pt x="1967980" y="196320"/>
                      <a:pt x="1969521" y="189901"/>
                      <a:pt x="1969521" y="180948"/>
                    </a:cubicBezTo>
                    <a:lnTo>
                      <a:pt x="1969521" y="145601"/>
                    </a:lnTo>
                    <a:cubicBezTo>
                      <a:pt x="1969521" y="128455"/>
                      <a:pt x="1977841" y="118024"/>
                      <a:pt x="1994480" y="114307"/>
                    </a:cubicBezTo>
                    <a:lnTo>
                      <a:pt x="1994480" y="113927"/>
                    </a:lnTo>
                    <a:cubicBezTo>
                      <a:pt x="1977841" y="109957"/>
                      <a:pt x="1969521" y="99442"/>
                      <a:pt x="1969521" y="82380"/>
                    </a:cubicBezTo>
                    <a:lnTo>
                      <a:pt x="1969521" y="46653"/>
                    </a:lnTo>
                    <a:cubicBezTo>
                      <a:pt x="1969521" y="30858"/>
                      <a:pt x="1962764" y="22792"/>
                      <a:pt x="1949251" y="22455"/>
                    </a:cubicBezTo>
                    <a:close/>
                    <a:moveTo>
                      <a:pt x="1931767" y="2817"/>
                    </a:moveTo>
                    <a:lnTo>
                      <a:pt x="1931767" y="22455"/>
                    </a:lnTo>
                    <a:cubicBezTo>
                      <a:pt x="1918337" y="22792"/>
                      <a:pt x="1911622" y="30858"/>
                      <a:pt x="1911622" y="46653"/>
                    </a:cubicBezTo>
                    <a:lnTo>
                      <a:pt x="1911622" y="82380"/>
                    </a:lnTo>
                    <a:cubicBezTo>
                      <a:pt x="1911622" y="99442"/>
                      <a:pt x="1903218" y="109957"/>
                      <a:pt x="1886410" y="113927"/>
                    </a:cubicBezTo>
                    <a:lnTo>
                      <a:pt x="1886410" y="114307"/>
                    </a:lnTo>
                    <a:cubicBezTo>
                      <a:pt x="1903218" y="118024"/>
                      <a:pt x="1911622" y="128455"/>
                      <a:pt x="1911622" y="145601"/>
                    </a:cubicBezTo>
                    <a:lnTo>
                      <a:pt x="1911622" y="180948"/>
                    </a:lnTo>
                    <a:cubicBezTo>
                      <a:pt x="1911622" y="189985"/>
                      <a:pt x="1913121" y="196425"/>
                      <a:pt x="1916120" y="200268"/>
                    </a:cubicBezTo>
                    <a:cubicBezTo>
                      <a:pt x="1919118" y="204111"/>
                      <a:pt x="1924334" y="206117"/>
                      <a:pt x="1931767" y="206286"/>
                    </a:cubicBezTo>
                    <a:lnTo>
                      <a:pt x="1931767" y="225797"/>
                    </a:lnTo>
                    <a:cubicBezTo>
                      <a:pt x="1901698" y="225459"/>
                      <a:pt x="1886664" y="212621"/>
                      <a:pt x="1886664" y="187283"/>
                    </a:cubicBezTo>
                    <a:lnTo>
                      <a:pt x="1886664" y="149908"/>
                    </a:lnTo>
                    <a:cubicBezTo>
                      <a:pt x="1886664" y="133184"/>
                      <a:pt x="1880075" y="124400"/>
                      <a:pt x="1866900" y="123556"/>
                    </a:cubicBezTo>
                    <a:lnTo>
                      <a:pt x="1866900" y="105059"/>
                    </a:lnTo>
                    <a:cubicBezTo>
                      <a:pt x="1880075" y="104214"/>
                      <a:pt x="1886664" y="95261"/>
                      <a:pt x="1886664" y="78199"/>
                    </a:cubicBezTo>
                    <a:lnTo>
                      <a:pt x="1886664" y="41839"/>
                    </a:lnTo>
                    <a:cubicBezTo>
                      <a:pt x="1886664" y="16162"/>
                      <a:pt x="1901698" y="3155"/>
                      <a:pt x="1931767" y="2817"/>
                    </a:cubicBezTo>
                    <a:close/>
                    <a:moveTo>
                      <a:pt x="82352" y="2817"/>
                    </a:moveTo>
                    <a:cubicBezTo>
                      <a:pt x="112251" y="3155"/>
                      <a:pt x="127201" y="16162"/>
                      <a:pt x="127201" y="41839"/>
                    </a:cubicBezTo>
                    <a:lnTo>
                      <a:pt x="127201" y="78199"/>
                    </a:lnTo>
                    <a:cubicBezTo>
                      <a:pt x="127201" y="95261"/>
                      <a:pt x="133747" y="104214"/>
                      <a:pt x="146838" y="105059"/>
                    </a:cubicBezTo>
                    <a:lnTo>
                      <a:pt x="146838" y="123556"/>
                    </a:lnTo>
                    <a:cubicBezTo>
                      <a:pt x="133747" y="124400"/>
                      <a:pt x="127201" y="133184"/>
                      <a:pt x="127201" y="149908"/>
                    </a:cubicBezTo>
                    <a:lnTo>
                      <a:pt x="127201" y="187283"/>
                    </a:lnTo>
                    <a:cubicBezTo>
                      <a:pt x="127201" y="212621"/>
                      <a:pt x="112251" y="225459"/>
                      <a:pt x="82352" y="225797"/>
                    </a:cubicBezTo>
                    <a:lnTo>
                      <a:pt x="82352" y="206286"/>
                    </a:lnTo>
                    <a:cubicBezTo>
                      <a:pt x="89700" y="206117"/>
                      <a:pt x="94915" y="204091"/>
                      <a:pt x="97998" y="200205"/>
                    </a:cubicBezTo>
                    <a:cubicBezTo>
                      <a:pt x="101081" y="196320"/>
                      <a:pt x="102622" y="189901"/>
                      <a:pt x="102622" y="180948"/>
                    </a:cubicBezTo>
                    <a:lnTo>
                      <a:pt x="102622" y="145601"/>
                    </a:lnTo>
                    <a:cubicBezTo>
                      <a:pt x="102622" y="128455"/>
                      <a:pt x="110942" y="118024"/>
                      <a:pt x="127581" y="114307"/>
                    </a:cubicBezTo>
                    <a:lnTo>
                      <a:pt x="127581" y="113927"/>
                    </a:lnTo>
                    <a:cubicBezTo>
                      <a:pt x="110942" y="109957"/>
                      <a:pt x="102622" y="99442"/>
                      <a:pt x="102622" y="82380"/>
                    </a:cubicBezTo>
                    <a:lnTo>
                      <a:pt x="102622" y="46653"/>
                    </a:lnTo>
                    <a:cubicBezTo>
                      <a:pt x="102622" y="30858"/>
                      <a:pt x="95866" y="22792"/>
                      <a:pt x="82352" y="22455"/>
                    </a:cubicBezTo>
                    <a:close/>
                    <a:moveTo>
                      <a:pt x="64867" y="2817"/>
                    </a:moveTo>
                    <a:lnTo>
                      <a:pt x="64867" y="22455"/>
                    </a:lnTo>
                    <a:cubicBezTo>
                      <a:pt x="51438" y="22792"/>
                      <a:pt x="44723" y="30858"/>
                      <a:pt x="44723" y="46653"/>
                    </a:cubicBezTo>
                    <a:lnTo>
                      <a:pt x="44723" y="82380"/>
                    </a:lnTo>
                    <a:cubicBezTo>
                      <a:pt x="44723" y="99442"/>
                      <a:pt x="36319" y="109957"/>
                      <a:pt x="19511" y="113927"/>
                    </a:cubicBezTo>
                    <a:lnTo>
                      <a:pt x="19511" y="114307"/>
                    </a:lnTo>
                    <a:cubicBezTo>
                      <a:pt x="36319" y="118024"/>
                      <a:pt x="44723" y="128455"/>
                      <a:pt x="44723" y="145601"/>
                    </a:cubicBezTo>
                    <a:lnTo>
                      <a:pt x="44723" y="180948"/>
                    </a:lnTo>
                    <a:cubicBezTo>
                      <a:pt x="44723" y="189985"/>
                      <a:pt x="46222" y="196425"/>
                      <a:pt x="49221" y="200268"/>
                    </a:cubicBezTo>
                    <a:cubicBezTo>
                      <a:pt x="52219" y="204111"/>
                      <a:pt x="57435" y="206117"/>
                      <a:pt x="64867" y="206286"/>
                    </a:cubicBezTo>
                    <a:lnTo>
                      <a:pt x="64867" y="225797"/>
                    </a:lnTo>
                    <a:cubicBezTo>
                      <a:pt x="34799" y="225459"/>
                      <a:pt x="19765" y="212621"/>
                      <a:pt x="19765" y="187283"/>
                    </a:cubicBezTo>
                    <a:lnTo>
                      <a:pt x="19765" y="149908"/>
                    </a:lnTo>
                    <a:cubicBezTo>
                      <a:pt x="19765" y="133184"/>
                      <a:pt x="13176" y="124400"/>
                      <a:pt x="0" y="123556"/>
                    </a:cubicBezTo>
                    <a:lnTo>
                      <a:pt x="0" y="105059"/>
                    </a:lnTo>
                    <a:cubicBezTo>
                      <a:pt x="13176" y="104214"/>
                      <a:pt x="19765" y="95261"/>
                      <a:pt x="19765" y="78199"/>
                    </a:cubicBezTo>
                    <a:lnTo>
                      <a:pt x="19765" y="41839"/>
                    </a:lnTo>
                    <a:cubicBezTo>
                      <a:pt x="19765" y="16162"/>
                      <a:pt x="34799" y="3155"/>
                      <a:pt x="64867" y="2817"/>
                    </a:cubicBezTo>
                    <a:close/>
                    <a:moveTo>
                      <a:pt x="10587858" y="0"/>
                    </a:moveTo>
                    <a:lnTo>
                      <a:pt x="10615933" y="0"/>
                    </a:lnTo>
                    <a:lnTo>
                      <a:pt x="10602157" y="67137"/>
                    </a:lnTo>
                    <a:lnTo>
                      <a:pt x="10644357" y="67137"/>
                    </a:lnTo>
                    <a:lnTo>
                      <a:pt x="10658656" y="0"/>
                    </a:lnTo>
                    <a:lnTo>
                      <a:pt x="10686209" y="0"/>
                    </a:lnTo>
                    <a:lnTo>
                      <a:pt x="10672258" y="67137"/>
                    </a:lnTo>
                    <a:lnTo>
                      <a:pt x="10712017" y="67137"/>
                    </a:lnTo>
                    <a:lnTo>
                      <a:pt x="10706611" y="91551"/>
                    </a:lnTo>
                    <a:lnTo>
                      <a:pt x="10667027" y="91551"/>
                    </a:lnTo>
                    <a:lnTo>
                      <a:pt x="10656913" y="139680"/>
                    </a:lnTo>
                    <a:lnTo>
                      <a:pt x="10700159" y="139680"/>
                    </a:lnTo>
                    <a:lnTo>
                      <a:pt x="10694055" y="164093"/>
                    </a:lnTo>
                    <a:lnTo>
                      <a:pt x="10651856" y="164093"/>
                    </a:lnTo>
                    <a:lnTo>
                      <a:pt x="10637556" y="228614"/>
                    </a:lnTo>
                    <a:lnTo>
                      <a:pt x="10609829" y="228614"/>
                    </a:lnTo>
                    <a:lnTo>
                      <a:pt x="10623780" y="164093"/>
                    </a:lnTo>
                    <a:lnTo>
                      <a:pt x="10581580" y="164093"/>
                    </a:lnTo>
                    <a:lnTo>
                      <a:pt x="10567978" y="228614"/>
                    </a:lnTo>
                    <a:lnTo>
                      <a:pt x="10540252" y="228614"/>
                    </a:lnTo>
                    <a:lnTo>
                      <a:pt x="10553853" y="164093"/>
                    </a:lnTo>
                    <a:lnTo>
                      <a:pt x="10513920" y="164093"/>
                    </a:lnTo>
                    <a:lnTo>
                      <a:pt x="10518802" y="139680"/>
                    </a:lnTo>
                    <a:lnTo>
                      <a:pt x="10559259" y="139680"/>
                    </a:lnTo>
                    <a:lnTo>
                      <a:pt x="10568850" y="91551"/>
                    </a:lnTo>
                    <a:lnTo>
                      <a:pt x="10526301" y="91551"/>
                    </a:lnTo>
                    <a:lnTo>
                      <a:pt x="10531358" y="67137"/>
                    </a:lnTo>
                    <a:lnTo>
                      <a:pt x="10573907" y="67137"/>
                    </a:lnTo>
                    <a:close/>
                    <a:moveTo>
                      <a:pt x="4537510" y="0"/>
                    </a:moveTo>
                    <a:lnTo>
                      <a:pt x="4565585" y="0"/>
                    </a:lnTo>
                    <a:lnTo>
                      <a:pt x="4551809" y="67137"/>
                    </a:lnTo>
                    <a:lnTo>
                      <a:pt x="4594009" y="67137"/>
                    </a:lnTo>
                    <a:lnTo>
                      <a:pt x="4608308" y="0"/>
                    </a:lnTo>
                    <a:lnTo>
                      <a:pt x="4635861" y="0"/>
                    </a:lnTo>
                    <a:lnTo>
                      <a:pt x="4621910" y="67137"/>
                    </a:lnTo>
                    <a:lnTo>
                      <a:pt x="4661669" y="67137"/>
                    </a:lnTo>
                    <a:lnTo>
                      <a:pt x="4656264" y="91551"/>
                    </a:lnTo>
                    <a:lnTo>
                      <a:pt x="4616679" y="91551"/>
                    </a:lnTo>
                    <a:lnTo>
                      <a:pt x="4606565" y="139680"/>
                    </a:lnTo>
                    <a:lnTo>
                      <a:pt x="4649811" y="139680"/>
                    </a:lnTo>
                    <a:lnTo>
                      <a:pt x="4643708" y="164093"/>
                    </a:lnTo>
                    <a:lnTo>
                      <a:pt x="4601508" y="164093"/>
                    </a:lnTo>
                    <a:lnTo>
                      <a:pt x="4587209" y="228614"/>
                    </a:lnTo>
                    <a:lnTo>
                      <a:pt x="4559481" y="228614"/>
                    </a:lnTo>
                    <a:lnTo>
                      <a:pt x="4573432" y="164093"/>
                    </a:lnTo>
                    <a:lnTo>
                      <a:pt x="4531232" y="164093"/>
                    </a:lnTo>
                    <a:lnTo>
                      <a:pt x="4517630" y="228614"/>
                    </a:lnTo>
                    <a:lnTo>
                      <a:pt x="4489904" y="228614"/>
                    </a:lnTo>
                    <a:lnTo>
                      <a:pt x="4503505" y="164093"/>
                    </a:lnTo>
                    <a:lnTo>
                      <a:pt x="4463572" y="164093"/>
                    </a:lnTo>
                    <a:lnTo>
                      <a:pt x="4468455" y="139680"/>
                    </a:lnTo>
                    <a:lnTo>
                      <a:pt x="4508911" y="139680"/>
                    </a:lnTo>
                    <a:lnTo>
                      <a:pt x="4518502" y="91551"/>
                    </a:lnTo>
                    <a:lnTo>
                      <a:pt x="4475953" y="91551"/>
                    </a:lnTo>
                    <a:lnTo>
                      <a:pt x="4481010" y="67137"/>
                    </a:lnTo>
                    <a:lnTo>
                      <a:pt x="452355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8" name="Group 357"/>
            <p:cNvGrpSpPr/>
            <p:nvPr/>
          </p:nvGrpSpPr>
          <p:grpSpPr>
            <a:xfrm>
              <a:off x="3693886" y="5979484"/>
              <a:ext cx="7485521" cy="139481"/>
              <a:chOff x="37549" y="2881001"/>
              <a:chExt cx="12074550" cy="224991"/>
            </a:xfrm>
            <a:grpFill/>
          </p:grpSpPr>
          <p:sp>
            <p:nvSpPr>
              <p:cNvPr id="551" name="Freeform 550"/>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52" name="Freeform 551"/>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3" name="Freeform 552"/>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4" name="Freeform 553"/>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5" name="Freeform 554"/>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9" name="Group 358"/>
            <p:cNvGrpSpPr/>
            <p:nvPr/>
          </p:nvGrpSpPr>
          <p:grpSpPr>
            <a:xfrm>
              <a:off x="4183742" y="5784360"/>
              <a:ext cx="6983693" cy="132764"/>
              <a:chOff x="71712" y="703820"/>
              <a:chExt cx="12025612" cy="228614"/>
            </a:xfrm>
            <a:grpFill/>
          </p:grpSpPr>
          <p:sp>
            <p:nvSpPr>
              <p:cNvPr id="546" name="Freeform 545"/>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7" name="Freeform 546"/>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8" name="Freeform 547"/>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9" name="Freeform 548"/>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0" name="Freeform 549"/>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0" name="Group 359"/>
            <p:cNvGrpSpPr/>
            <p:nvPr/>
          </p:nvGrpSpPr>
          <p:grpSpPr>
            <a:xfrm>
              <a:off x="4554972" y="5612947"/>
              <a:ext cx="6621293" cy="126014"/>
              <a:chOff x="54768" y="395781"/>
              <a:chExt cx="12049814" cy="229328"/>
            </a:xfrm>
            <a:grpFill/>
          </p:grpSpPr>
          <p:sp>
            <p:nvSpPr>
              <p:cNvPr id="541" name="Freeform 540"/>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42" name="Freeform 541"/>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3" name="Freeform 542"/>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4" name="Freeform 543"/>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5" name="Freeform 544"/>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1" name="Group 360"/>
            <p:cNvGrpSpPr/>
            <p:nvPr/>
          </p:nvGrpSpPr>
          <p:grpSpPr>
            <a:xfrm>
              <a:off x="4901890" y="5435822"/>
              <a:ext cx="6299722" cy="119376"/>
              <a:chOff x="87923" y="68248"/>
              <a:chExt cx="12064389" cy="228614"/>
            </a:xfrm>
            <a:grpFill/>
          </p:grpSpPr>
          <p:sp>
            <p:nvSpPr>
              <p:cNvPr id="536" name="Freeform 535"/>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7" name="Freeform 536"/>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8" name="Freeform 537"/>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9" name="Freeform 538"/>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0" name="Freeform 539"/>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2" name="Group 361"/>
            <p:cNvGrpSpPr/>
            <p:nvPr/>
          </p:nvGrpSpPr>
          <p:grpSpPr>
            <a:xfrm>
              <a:off x="5101511" y="5275103"/>
              <a:ext cx="6087890" cy="112821"/>
              <a:chOff x="79949" y="1595884"/>
              <a:chExt cx="12032150" cy="222981"/>
            </a:xfrm>
            <a:grpFill/>
          </p:grpSpPr>
          <p:sp>
            <p:nvSpPr>
              <p:cNvPr id="529" name="Freeform 528"/>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0" name="Freeform 529"/>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1" name="Freeform 530"/>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32" name="Freeform 531"/>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3" name="Freeform 532"/>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4" name="Freeform 533"/>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5" name="Freeform 534"/>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3" name="Group 362"/>
            <p:cNvGrpSpPr/>
            <p:nvPr/>
          </p:nvGrpSpPr>
          <p:grpSpPr>
            <a:xfrm>
              <a:off x="5413469" y="5121166"/>
              <a:ext cx="5768418" cy="109661"/>
              <a:chOff x="71712" y="703820"/>
              <a:chExt cx="12025612" cy="228614"/>
            </a:xfrm>
            <a:grpFill/>
          </p:grpSpPr>
          <p:sp>
            <p:nvSpPr>
              <p:cNvPr id="524" name="Freeform 523"/>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5" name="Freeform 524"/>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6" name="Freeform 525"/>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7" name="Freeform 526"/>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8" name="Freeform 527"/>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4" name="Group 363"/>
            <p:cNvGrpSpPr/>
            <p:nvPr/>
          </p:nvGrpSpPr>
          <p:grpSpPr>
            <a:xfrm>
              <a:off x="5563017" y="4981614"/>
              <a:ext cx="5622682" cy="107009"/>
              <a:chOff x="54768" y="395781"/>
              <a:chExt cx="12049814" cy="229328"/>
            </a:xfrm>
            <a:grpFill/>
          </p:grpSpPr>
          <p:sp>
            <p:nvSpPr>
              <p:cNvPr id="519" name="Freeform 51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20" name="Freeform 51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1" name="Freeform 520"/>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2" name="Freeform 52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3" name="Freeform 522"/>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5" name="Group 364"/>
            <p:cNvGrpSpPr/>
            <p:nvPr/>
          </p:nvGrpSpPr>
          <p:grpSpPr>
            <a:xfrm>
              <a:off x="5764273" y="4855114"/>
              <a:ext cx="5422931" cy="103093"/>
              <a:chOff x="71712" y="703821"/>
              <a:chExt cx="12025613" cy="228614"/>
            </a:xfrm>
            <a:grpFill/>
          </p:grpSpPr>
          <p:sp>
            <p:nvSpPr>
              <p:cNvPr id="514" name="Freeform 51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5" name="Freeform 51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6" name="Freeform 51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7" name="Freeform 51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8" name="Freeform 51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6" name="Group 365"/>
            <p:cNvGrpSpPr/>
            <p:nvPr/>
          </p:nvGrpSpPr>
          <p:grpSpPr>
            <a:xfrm>
              <a:off x="5971064" y="4720254"/>
              <a:ext cx="5221181" cy="99367"/>
              <a:chOff x="54768" y="395781"/>
              <a:chExt cx="12049814" cy="229328"/>
            </a:xfrm>
            <a:grpFill/>
          </p:grpSpPr>
          <p:sp>
            <p:nvSpPr>
              <p:cNvPr id="509" name="Freeform 50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10" name="Freeform 50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1" name="Freeform 51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2" name="Freeform 51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3" name="Freeform 51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7" name="Group 366"/>
            <p:cNvGrpSpPr/>
            <p:nvPr/>
          </p:nvGrpSpPr>
          <p:grpSpPr>
            <a:xfrm>
              <a:off x="6045824" y="4579476"/>
              <a:ext cx="5167102" cy="97914"/>
              <a:chOff x="87923" y="68248"/>
              <a:chExt cx="12064389" cy="228614"/>
            </a:xfrm>
            <a:grpFill/>
          </p:grpSpPr>
          <p:sp>
            <p:nvSpPr>
              <p:cNvPr id="504" name="Freeform 50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5" name="Freeform 50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6" name="Freeform 50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7" name="Freeform 50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8" name="Freeform 50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8" name="Group 367"/>
            <p:cNvGrpSpPr/>
            <p:nvPr/>
          </p:nvGrpSpPr>
          <p:grpSpPr>
            <a:xfrm>
              <a:off x="6261894" y="4438562"/>
              <a:ext cx="4935435" cy="91964"/>
              <a:chOff x="37549" y="2881001"/>
              <a:chExt cx="12074550" cy="224991"/>
            </a:xfrm>
            <a:grpFill/>
          </p:grpSpPr>
          <p:sp>
            <p:nvSpPr>
              <p:cNvPr id="499" name="Freeform 498"/>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00" name="Freeform 499"/>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1" name="Freeform 500"/>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2" name="Freeform 501"/>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3" name="Freeform 502"/>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9" name="Group 368"/>
            <p:cNvGrpSpPr/>
            <p:nvPr/>
          </p:nvGrpSpPr>
          <p:grpSpPr>
            <a:xfrm>
              <a:off x="6418454" y="4306785"/>
              <a:ext cx="4769093" cy="90663"/>
              <a:chOff x="71712" y="703821"/>
              <a:chExt cx="12025613" cy="228614"/>
            </a:xfrm>
            <a:grpFill/>
          </p:grpSpPr>
          <p:sp>
            <p:nvSpPr>
              <p:cNvPr id="494" name="Freeform 49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5" name="Freeform 49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6" name="Freeform 49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7" name="Freeform 49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8" name="Freeform 49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0" name="Group 369"/>
            <p:cNvGrpSpPr/>
            <p:nvPr/>
          </p:nvGrpSpPr>
          <p:grpSpPr>
            <a:xfrm>
              <a:off x="6599463" y="4188360"/>
              <a:ext cx="4593499" cy="87422"/>
              <a:chOff x="54768" y="395781"/>
              <a:chExt cx="12049814" cy="229328"/>
            </a:xfrm>
            <a:grpFill/>
          </p:grpSpPr>
          <p:sp>
            <p:nvSpPr>
              <p:cNvPr id="489" name="Freeform 48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90" name="Freeform 48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1" name="Freeform 49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2" name="Freeform 49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3" name="Freeform 49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1" name="Group 370"/>
            <p:cNvGrpSpPr/>
            <p:nvPr/>
          </p:nvGrpSpPr>
          <p:grpSpPr>
            <a:xfrm>
              <a:off x="6746072" y="4063708"/>
              <a:ext cx="4463944" cy="84591"/>
              <a:chOff x="87923" y="68248"/>
              <a:chExt cx="12064389" cy="228614"/>
            </a:xfrm>
            <a:grpFill/>
          </p:grpSpPr>
          <p:sp>
            <p:nvSpPr>
              <p:cNvPr id="484" name="Freeform 48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5" name="Freeform 48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6" name="Freeform 48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7" name="Freeform 48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8" name="Freeform 48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2" name="Group 371"/>
            <p:cNvGrpSpPr/>
            <p:nvPr/>
          </p:nvGrpSpPr>
          <p:grpSpPr>
            <a:xfrm>
              <a:off x="6885214" y="3949782"/>
              <a:ext cx="4316127" cy="79988"/>
              <a:chOff x="79948" y="1595884"/>
              <a:chExt cx="12032131" cy="222984"/>
            </a:xfrm>
            <a:grpFill/>
          </p:grpSpPr>
          <p:sp>
            <p:nvSpPr>
              <p:cNvPr id="477" name="Freeform 476"/>
              <p:cNvSpPr/>
              <p:nvPr/>
            </p:nvSpPr>
            <p:spPr>
              <a:xfrm>
                <a:off x="615433" y="1595887"/>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8" name="Freeform 477"/>
              <p:cNvSpPr/>
              <p:nvPr/>
            </p:nvSpPr>
            <p:spPr>
              <a:xfrm>
                <a:off x="2600029" y="1595887"/>
                <a:ext cx="9512050"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9" name="Freeform 478"/>
              <p:cNvSpPr/>
              <p:nvPr/>
            </p:nvSpPr>
            <p:spPr>
              <a:xfrm>
                <a:off x="257710" y="1595885"/>
                <a:ext cx="7371695"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80" name="Freeform 479"/>
              <p:cNvSpPr/>
              <p:nvPr/>
            </p:nvSpPr>
            <p:spPr>
              <a:xfrm>
                <a:off x="2234476" y="1595885"/>
                <a:ext cx="9560505"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1" name="Freeform 480"/>
              <p:cNvSpPr/>
              <p:nvPr/>
            </p:nvSpPr>
            <p:spPr>
              <a:xfrm>
                <a:off x="4636346" y="1595885"/>
                <a:ext cx="620379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2" name="Freeform 481"/>
              <p:cNvSpPr/>
              <p:nvPr/>
            </p:nvSpPr>
            <p:spPr>
              <a:xfrm>
                <a:off x="79948" y="1595887"/>
                <a:ext cx="11888006"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3" name="Freeform 482"/>
              <p:cNvSpPr/>
              <p:nvPr/>
            </p:nvSpPr>
            <p:spPr>
              <a:xfrm>
                <a:off x="8290534"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3" name="Group 372"/>
            <p:cNvGrpSpPr/>
            <p:nvPr/>
          </p:nvGrpSpPr>
          <p:grpSpPr>
            <a:xfrm>
              <a:off x="7027796" y="3839167"/>
              <a:ext cx="4167457" cy="79227"/>
              <a:chOff x="71712" y="703821"/>
              <a:chExt cx="12025613" cy="228614"/>
            </a:xfrm>
            <a:grpFill/>
          </p:grpSpPr>
          <p:sp>
            <p:nvSpPr>
              <p:cNvPr id="472" name="Freeform 47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3" name="Freeform 47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4" name="Freeform 47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5" name="Freeform 47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6" name="Freeform 47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4" name="Group 373"/>
            <p:cNvGrpSpPr/>
            <p:nvPr/>
          </p:nvGrpSpPr>
          <p:grpSpPr>
            <a:xfrm>
              <a:off x="7135585" y="3738341"/>
              <a:ext cx="4062481" cy="77315"/>
              <a:chOff x="54768" y="395781"/>
              <a:chExt cx="12049814" cy="229328"/>
            </a:xfrm>
            <a:grpFill/>
          </p:grpSpPr>
          <p:sp>
            <p:nvSpPr>
              <p:cNvPr id="467" name="Freeform 46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68" name="Freeform 46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9" name="Freeform 46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0" name="Freeform 46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1" name="Freeform 47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5" name="Group 374"/>
            <p:cNvGrpSpPr/>
            <p:nvPr/>
          </p:nvGrpSpPr>
          <p:grpSpPr>
            <a:xfrm>
              <a:off x="7248539" y="3646331"/>
              <a:ext cx="3950263" cy="75096"/>
              <a:chOff x="71712" y="703821"/>
              <a:chExt cx="12025613" cy="228614"/>
            </a:xfrm>
            <a:grpFill/>
          </p:grpSpPr>
          <p:sp>
            <p:nvSpPr>
              <p:cNvPr id="462" name="Freeform 46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3" name="Freeform 46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4" name="Freeform 46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5" name="Freeform 46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6" name="Freeform 46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6" name="Group 375"/>
            <p:cNvGrpSpPr/>
            <p:nvPr/>
          </p:nvGrpSpPr>
          <p:grpSpPr>
            <a:xfrm>
              <a:off x="7425871" y="3548595"/>
              <a:ext cx="3776963" cy="71883"/>
              <a:chOff x="54768" y="395781"/>
              <a:chExt cx="12049814" cy="229328"/>
            </a:xfrm>
            <a:grpFill/>
          </p:grpSpPr>
          <p:sp>
            <p:nvSpPr>
              <p:cNvPr id="457" name="Freeform 45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58" name="Freeform 45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9" name="Freeform 45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0" name="Freeform 45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1" name="Freeform 46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7" name="Group 376"/>
            <p:cNvGrpSpPr/>
            <p:nvPr/>
          </p:nvGrpSpPr>
          <p:grpSpPr>
            <a:xfrm>
              <a:off x="7485692" y="3446865"/>
              <a:ext cx="3732106" cy="70723"/>
              <a:chOff x="87923" y="68248"/>
              <a:chExt cx="12064389" cy="228614"/>
            </a:xfrm>
            <a:grpFill/>
          </p:grpSpPr>
          <p:sp>
            <p:nvSpPr>
              <p:cNvPr id="452" name="Freeform 451"/>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3" name="Freeform 45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4" name="Freeform 45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5" name="Freeform 45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6" name="Freeform 45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8" name="Group 377"/>
            <p:cNvGrpSpPr/>
            <p:nvPr/>
          </p:nvGrpSpPr>
          <p:grpSpPr>
            <a:xfrm>
              <a:off x="7617911" y="3357048"/>
              <a:ext cx="3613490" cy="67332"/>
              <a:chOff x="37549" y="2881001"/>
              <a:chExt cx="12074550" cy="224991"/>
            </a:xfrm>
            <a:grpFill/>
          </p:grpSpPr>
          <p:sp>
            <p:nvSpPr>
              <p:cNvPr id="447" name="Freeform 446"/>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48" name="Freeform 447"/>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9" name="Freeform 448"/>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0" name="Freeform 449"/>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1" name="Freeform 450"/>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9" name="Group 378"/>
            <p:cNvGrpSpPr/>
            <p:nvPr/>
          </p:nvGrpSpPr>
          <p:grpSpPr>
            <a:xfrm>
              <a:off x="7777048" y="3261416"/>
              <a:ext cx="3447161" cy="65531"/>
              <a:chOff x="71712" y="703820"/>
              <a:chExt cx="12025612" cy="228614"/>
            </a:xfrm>
            <a:grpFill/>
          </p:grpSpPr>
          <p:sp>
            <p:nvSpPr>
              <p:cNvPr id="442" name="Freeform 441"/>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3" name="Freeform 442"/>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4" name="Freeform 443"/>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5" name="Freeform 444"/>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6" name="Freeform 445"/>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0" name="Group 379"/>
            <p:cNvGrpSpPr/>
            <p:nvPr/>
          </p:nvGrpSpPr>
          <p:grpSpPr>
            <a:xfrm>
              <a:off x="7981042" y="3177213"/>
              <a:ext cx="3246891" cy="61794"/>
              <a:chOff x="54768" y="395781"/>
              <a:chExt cx="12049814" cy="229328"/>
            </a:xfrm>
            <a:grpFill/>
          </p:grpSpPr>
          <p:sp>
            <p:nvSpPr>
              <p:cNvPr id="437" name="Freeform 43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38" name="Freeform 43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9" name="Freeform 438"/>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0" name="Freeform 43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1" name="Freeform 440"/>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1" name="Group 380"/>
            <p:cNvGrpSpPr/>
            <p:nvPr/>
          </p:nvGrpSpPr>
          <p:grpSpPr>
            <a:xfrm>
              <a:off x="8098971" y="3089382"/>
              <a:ext cx="3140684" cy="59517"/>
              <a:chOff x="87923" y="68248"/>
              <a:chExt cx="12064389" cy="228614"/>
            </a:xfrm>
            <a:grpFill/>
          </p:grpSpPr>
          <p:sp>
            <p:nvSpPr>
              <p:cNvPr id="432" name="Freeform 431"/>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3" name="Freeform 43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4" name="Freeform 43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5" name="Freeform 43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6" name="Freeform 43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2" name="Group 381"/>
            <p:cNvGrpSpPr/>
            <p:nvPr/>
          </p:nvGrpSpPr>
          <p:grpSpPr>
            <a:xfrm>
              <a:off x="8269513" y="3010573"/>
              <a:ext cx="2964013" cy="54928"/>
              <a:chOff x="79949" y="1595884"/>
              <a:chExt cx="12032150" cy="222981"/>
            </a:xfrm>
            <a:grpFill/>
          </p:grpSpPr>
          <p:sp>
            <p:nvSpPr>
              <p:cNvPr id="425" name="Freeform 424"/>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6" name="Freeform 425"/>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7" name="Freeform 426"/>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28" name="Freeform 427"/>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9" name="Freeform 428"/>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0" name="Freeform 429"/>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1" name="Freeform 430"/>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3" name="Group 382"/>
            <p:cNvGrpSpPr/>
            <p:nvPr/>
          </p:nvGrpSpPr>
          <p:grpSpPr>
            <a:xfrm>
              <a:off x="8434614" y="2935885"/>
              <a:ext cx="2794741" cy="53130"/>
              <a:chOff x="71712" y="703820"/>
              <a:chExt cx="12025612" cy="228614"/>
            </a:xfrm>
            <a:grpFill/>
          </p:grpSpPr>
          <p:sp>
            <p:nvSpPr>
              <p:cNvPr id="420" name="Freeform 419"/>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1" name="Freeform 420"/>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2" name="Freeform 421"/>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3" name="Freeform 422"/>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4" name="Freeform 423"/>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4" name="Group 383"/>
            <p:cNvGrpSpPr/>
            <p:nvPr/>
          </p:nvGrpSpPr>
          <p:grpSpPr>
            <a:xfrm>
              <a:off x="8590643" y="2869858"/>
              <a:ext cx="2640740" cy="50259"/>
              <a:chOff x="54768" y="395781"/>
              <a:chExt cx="12049814" cy="229328"/>
            </a:xfrm>
            <a:grpFill/>
          </p:grpSpPr>
          <p:sp>
            <p:nvSpPr>
              <p:cNvPr id="415" name="Freeform 41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16" name="Freeform 41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7" name="Freeform 416"/>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8" name="Freeform 41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9" name="Freeform 418"/>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5" name="Group 384"/>
            <p:cNvGrpSpPr/>
            <p:nvPr/>
          </p:nvGrpSpPr>
          <p:grpSpPr>
            <a:xfrm>
              <a:off x="8766629" y="2811998"/>
              <a:ext cx="2465530" cy="46872"/>
              <a:chOff x="71712" y="703821"/>
              <a:chExt cx="12025613" cy="228614"/>
            </a:xfrm>
            <a:grpFill/>
          </p:grpSpPr>
          <p:sp>
            <p:nvSpPr>
              <p:cNvPr id="410" name="Freeform 409"/>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1" name="Freeform 410"/>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2" name="Freeform 411"/>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3" name="Freeform 412"/>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4" name="Freeform 413"/>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6" name="Group 385"/>
            <p:cNvGrpSpPr/>
            <p:nvPr/>
          </p:nvGrpSpPr>
          <p:grpSpPr>
            <a:xfrm>
              <a:off x="8986573" y="2753076"/>
              <a:ext cx="2247959" cy="42782"/>
              <a:chOff x="54768" y="395781"/>
              <a:chExt cx="12049814" cy="229328"/>
            </a:xfrm>
            <a:grpFill/>
          </p:grpSpPr>
          <p:sp>
            <p:nvSpPr>
              <p:cNvPr id="405" name="Freeform 40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06" name="Freeform 40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7" name="Freeform 406"/>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8" name="Freeform 40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9" name="Freeform 408"/>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7" name="Group 386"/>
            <p:cNvGrpSpPr/>
            <p:nvPr/>
          </p:nvGrpSpPr>
          <p:grpSpPr>
            <a:xfrm>
              <a:off x="9183914" y="2695597"/>
              <a:ext cx="2059520" cy="39026"/>
              <a:chOff x="87923" y="68248"/>
              <a:chExt cx="12064389" cy="228614"/>
            </a:xfrm>
            <a:grpFill/>
          </p:grpSpPr>
          <p:sp>
            <p:nvSpPr>
              <p:cNvPr id="400" name="Freeform 399"/>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1" name="Freeform 400"/>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2" name="Freeform 401"/>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3" name="Freeform 402"/>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4" name="Freeform 403"/>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8" name="Group 387"/>
            <p:cNvGrpSpPr/>
            <p:nvPr/>
          </p:nvGrpSpPr>
          <p:grpSpPr>
            <a:xfrm>
              <a:off x="9916885" y="2604045"/>
              <a:ext cx="1319186" cy="25079"/>
              <a:chOff x="71712" y="703821"/>
              <a:chExt cx="12025613" cy="228614"/>
            </a:xfrm>
            <a:grpFill/>
          </p:grpSpPr>
          <p:sp>
            <p:nvSpPr>
              <p:cNvPr id="395" name="Freeform 394"/>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6" name="Freeform 395"/>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7" name="Freeform 396"/>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8" name="Freeform 397"/>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9" name="Freeform 398"/>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9" name="Group 388"/>
            <p:cNvGrpSpPr/>
            <p:nvPr/>
          </p:nvGrpSpPr>
          <p:grpSpPr>
            <a:xfrm>
              <a:off x="9495970" y="2643633"/>
              <a:ext cx="1741663" cy="32454"/>
              <a:chOff x="37549" y="2881001"/>
              <a:chExt cx="12074550" cy="224991"/>
            </a:xfrm>
            <a:grpFill/>
          </p:grpSpPr>
          <p:sp>
            <p:nvSpPr>
              <p:cNvPr id="390" name="Freeform 389"/>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391" name="Freeform 390"/>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2" name="Freeform 391"/>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3" name="Freeform 392"/>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4" name="Freeform 393"/>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grpSp>
        <p:nvGrpSpPr>
          <p:cNvPr id="8" name="Group 7"/>
          <p:cNvGrpSpPr/>
          <p:nvPr/>
        </p:nvGrpSpPr>
        <p:grpSpPr>
          <a:xfrm>
            <a:off x="3850963" y="2365945"/>
            <a:ext cx="8120586" cy="638729"/>
            <a:chOff x="3928182" y="2412890"/>
            <a:chExt cx="8283421" cy="651537"/>
          </a:xfrm>
        </p:grpSpPr>
        <p:sp>
          <p:nvSpPr>
            <p:cNvPr id="25" name="TextBox 24"/>
            <p:cNvSpPr txBox="1"/>
            <p:nvPr/>
          </p:nvSpPr>
          <p:spPr>
            <a:xfrm>
              <a:off x="3928182" y="2412890"/>
              <a:ext cx="4497762"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Queries that support the data visual respond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user requests and yield contextual insights</a:t>
              </a:r>
            </a:p>
          </p:txBody>
        </p:sp>
        <p:cxnSp>
          <p:nvCxnSpPr>
            <p:cNvPr id="28" name="Straight Connector 27"/>
            <p:cNvCxnSpPr/>
            <p:nvPr/>
          </p:nvCxnSpPr>
          <p:spPr>
            <a:xfrm>
              <a:off x="4022800" y="2954776"/>
              <a:ext cx="5523585"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547091" y="2695095"/>
              <a:ext cx="2664512"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Free-flow exploration</a:t>
              </a:r>
            </a:p>
          </p:txBody>
        </p:sp>
      </p:grpSp>
      <p:grpSp>
        <p:nvGrpSpPr>
          <p:cNvPr id="7" name="Group 6"/>
          <p:cNvGrpSpPr/>
          <p:nvPr/>
        </p:nvGrpSpPr>
        <p:grpSpPr>
          <a:xfrm>
            <a:off x="3070244" y="3411684"/>
            <a:ext cx="8902876" cy="636986"/>
            <a:chOff x="3131808" y="3479598"/>
            <a:chExt cx="9081397" cy="649759"/>
          </a:xfrm>
        </p:grpSpPr>
        <p:sp>
          <p:nvSpPr>
            <p:cNvPr id="24" name="TextBox 23"/>
            <p:cNvSpPr txBox="1"/>
            <p:nvPr/>
          </p:nvSpPr>
          <p:spPr>
            <a:xfrm>
              <a:off x="3131808" y="3479598"/>
              <a:ext cx="3554231"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Pre-set parameters enable users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see different views of their data</a:t>
              </a:r>
            </a:p>
          </p:txBody>
        </p:sp>
        <p:cxnSp>
          <p:nvCxnSpPr>
            <p:cNvPr id="30" name="Straight Connector 29"/>
            <p:cNvCxnSpPr/>
            <p:nvPr/>
          </p:nvCxnSpPr>
          <p:spPr>
            <a:xfrm>
              <a:off x="3220054" y="4009530"/>
              <a:ext cx="6341461"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47091" y="3760025"/>
              <a:ext cx="2666114"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On-demand reporting</a:t>
              </a:r>
            </a:p>
          </p:txBody>
        </p:sp>
      </p:grpSp>
      <p:grpSp>
        <p:nvGrpSpPr>
          <p:cNvPr id="6" name="Group 5"/>
          <p:cNvGrpSpPr/>
          <p:nvPr/>
        </p:nvGrpSpPr>
        <p:grpSpPr>
          <a:xfrm>
            <a:off x="1675084" y="4556743"/>
            <a:ext cx="9306425" cy="642069"/>
            <a:chOff x="1708673" y="4647618"/>
            <a:chExt cx="9493038" cy="654944"/>
          </a:xfrm>
        </p:grpSpPr>
        <p:sp>
          <p:nvSpPr>
            <p:cNvPr id="23" name="TextBox 22"/>
            <p:cNvSpPr txBox="1"/>
            <p:nvPr/>
          </p:nvSpPr>
          <p:spPr>
            <a:xfrm>
              <a:off x="1708673" y="4647618"/>
              <a:ext cx="3263016"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Underlying data can be exported and analyzed offline</a:t>
              </a:r>
            </a:p>
          </p:txBody>
        </p:sp>
        <p:cxnSp>
          <p:nvCxnSpPr>
            <p:cNvPr id="31" name="Straight Connector 30"/>
            <p:cNvCxnSpPr/>
            <p:nvPr/>
          </p:nvCxnSpPr>
          <p:spPr>
            <a:xfrm>
              <a:off x="1803859" y="5184897"/>
              <a:ext cx="7742526"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9547091" y="4933230"/>
              <a:ext cx="1654620"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Data exports</a:t>
              </a:r>
            </a:p>
          </p:txBody>
        </p:sp>
      </p:grpSp>
      <p:grpSp>
        <p:nvGrpSpPr>
          <p:cNvPr id="5" name="Group 4"/>
          <p:cNvGrpSpPr/>
          <p:nvPr/>
        </p:nvGrpSpPr>
        <p:grpSpPr>
          <a:xfrm>
            <a:off x="343395" y="5763548"/>
            <a:ext cx="10097522" cy="646539"/>
            <a:chOff x="350280" y="5878622"/>
            <a:chExt cx="10299998" cy="659503"/>
          </a:xfrm>
        </p:grpSpPr>
        <p:sp>
          <p:nvSpPr>
            <p:cNvPr id="22" name="TextBox 21"/>
            <p:cNvSpPr txBox="1"/>
            <p:nvPr/>
          </p:nvSpPr>
          <p:spPr>
            <a:xfrm>
              <a:off x="350280" y="5878622"/>
              <a:ext cx="2980707" cy="538609"/>
            </a:xfrm>
            <a:prstGeom prst="rect">
              <a:avLst/>
            </a:prstGeom>
            <a:noFill/>
          </p:spPr>
          <p:txBody>
            <a:bodyPr wrap="square" bIns="0"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Static images and graphs offer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one slice of data in time</a:t>
              </a:r>
              <a:endParaRPr kumimoji="0" lang="en-US" sz="1568" b="1" i="0" u="none" strike="noStrike" kern="0" cap="none" spc="0" normalizeH="0" baseline="0" noProof="0" dirty="0">
                <a:ln>
                  <a:noFill/>
                </a:ln>
                <a:solidFill>
                  <a:schemeClr val="accent3"/>
                </a:solidFill>
                <a:effectLst/>
                <a:uLnTx/>
                <a:uFillTx/>
              </a:endParaRPr>
            </a:p>
          </p:txBody>
        </p:sp>
        <p:cxnSp>
          <p:nvCxnSpPr>
            <p:cNvPr id="32" name="Straight Connector 31"/>
            <p:cNvCxnSpPr/>
            <p:nvPr/>
          </p:nvCxnSpPr>
          <p:spPr>
            <a:xfrm>
              <a:off x="447876" y="6424703"/>
              <a:ext cx="9113639"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547091" y="6168793"/>
              <a:ext cx="1103187"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Pictures</a:t>
              </a:r>
            </a:p>
          </p:txBody>
        </p:sp>
      </p:grpSp>
      <p:sp>
        <p:nvSpPr>
          <p:cNvPr id="4" name="Title 3"/>
          <p:cNvSpPr>
            <a:spLocks noGrp="1"/>
          </p:cNvSpPr>
          <p:nvPr>
            <p:ph type="title"/>
          </p:nvPr>
        </p:nvSpPr>
        <p:spPr/>
        <p:txBody>
          <a:bodyPr/>
          <a:lstStyle/>
          <a:p>
            <a:r>
              <a:rPr lang="en-US" dirty="0">
                <a:solidFill>
                  <a:schemeClr val="accent3"/>
                </a:solidFill>
              </a:rPr>
              <a:t>The evolution of embedded reporting</a:t>
            </a:r>
            <a:br>
              <a:rPr lang="en-US" dirty="0"/>
            </a:br>
            <a:r>
              <a:rPr lang="en-US" sz="3137" dirty="0">
                <a:solidFill>
                  <a:schemeClr val="accent3"/>
                </a:solidFill>
              </a:rPr>
              <a:t>From app info to app action—an end-user’s perspective</a:t>
            </a:r>
            <a:endParaRPr lang="en-US" dirty="0">
              <a:solidFill>
                <a:schemeClr val="accent3"/>
              </a:solidFill>
            </a:endParaRPr>
          </a:p>
        </p:txBody>
      </p:sp>
    </p:spTree>
    <p:extLst>
      <p:ext uri="{BB962C8B-B14F-4D97-AF65-F5344CB8AC3E}">
        <p14:creationId xmlns:p14="http://schemas.microsoft.com/office/powerpoint/2010/main" val="23954947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25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Rectangle 21"/>
          <p:cNvSpPr/>
          <p:nvPr/>
        </p:nvSpPr>
        <p:spPr>
          <a:xfrm>
            <a:off x="865" y="2230177"/>
            <a:ext cx="3959094" cy="1189867"/>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compelling interactive reports</a:t>
            </a:r>
          </a:p>
        </p:txBody>
      </p:sp>
      <p:sp>
        <p:nvSpPr>
          <p:cNvPr id="23" name="Rectangle 22"/>
          <p:cNvSpPr/>
          <p:nvPr/>
        </p:nvSpPr>
        <p:spPr>
          <a:xfrm>
            <a:off x="3959959" y="2230176"/>
            <a:ext cx="4272082" cy="1189868"/>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easily for </a:t>
            </a:r>
            <a:b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faster time to value</a:t>
            </a:r>
          </a:p>
        </p:txBody>
      </p:sp>
      <p:sp>
        <p:nvSpPr>
          <p:cNvPr id="24" name="Rectangle 23"/>
          <p:cNvSpPr/>
          <p:nvPr/>
        </p:nvSpPr>
        <p:spPr>
          <a:xfrm>
            <a:off x="8232041" y="2230177"/>
            <a:ext cx="3959094" cy="1189866"/>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quickly</a:t>
            </a:r>
            <a:b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and manage with ease</a:t>
            </a:r>
          </a:p>
        </p:txBody>
      </p:sp>
      <p:sp>
        <p:nvSpPr>
          <p:cNvPr id="37" name="Title 3"/>
          <p:cNvSpPr txBox="1">
            <a:spLocks/>
          </p:cNvSpPr>
          <p:nvPr/>
        </p:nvSpPr>
        <p:spPr>
          <a:xfrm>
            <a:off x="270067" y="404687"/>
            <a:ext cx="11921068"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t>You have the app. You have the data. </a:t>
            </a:r>
            <a:b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br>
            <a:r>
              <a:rPr kumimoji="0" lang="en-US" sz="392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rPr>
              <a:t>Bring data to life inside your app with Power BI Embedded</a:t>
            </a:r>
            <a:endParaRPr kumimoji="0" lang="en-US" sz="196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endParaRPr>
          </a:p>
        </p:txBody>
      </p:sp>
      <p:grpSp>
        <p:nvGrpSpPr>
          <p:cNvPr id="4" name="Group 3"/>
          <p:cNvGrpSpPr/>
          <p:nvPr/>
        </p:nvGrpSpPr>
        <p:grpSpPr>
          <a:xfrm>
            <a:off x="3918862" y="3799747"/>
            <a:ext cx="3842732" cy="2374935"/>
            <a:chOff x="3758108" y="3882044"/>
            <a:chExt cx="4537730" cy="2804466"/>
          </a:xfrm>
        </p:grpSpPr>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3369" t="6680" r="29021" b="6414"/>
            <a:stretch/>
          </p:blipFill>
          <p:spPr>
            <a:xfrm>
              <a:off x="3758108" y="3882044"/>
              <a:ext cx="4537730" cy="2804466"/>
            </a:xfrm>
            <a:prstGeom prst="rect">
              <a:avLst/>
            </a:prstGeom>
          </p:spPr>
        </p:pic>
        <p:grpSp>
          <p:nvGrpSpPr>
            <p:cNvPr id="27" name="Group 26"/>
            <p:cNvGrpSpPr/>
            <p:nvPr/>
          </p:nvGrpSpPr>
          <p:grpSpPr>
            <a:xfrm>
              <a:off x="4252895" y="4071186"/>
              <a:ext cx="3841310" cy="2266377"/>
              <a:chOff x="6002958" y="2837999"/>
              <a:chExt cx="3841310" cy="2266377"/>
            </a:xfrm>
          </p:grpSpPr>
          <p:grpSp>
            <p:nvGrpSpPr>
              <p:cNvPr id="82" name="Group 81"/>
              <p:cNvGrpSpPr/>
              <p:nvPr/>
            </p:nvGrpSpPr>
            <p:grpSpPr>
              <a:xfrm>
                <a:off x="6120567" y="4453100"/>
                <a:ext cx="2404209" cy="651276"/>
                <a:chOff x="-2653979" y="3205843"/>
                <a:chExt cx="2208776" cy="1551273"/>
              </a:xfrm>
            </p:grpSpPr>
            <p:sp>
              <p:nvSpPr>
                <p:cNvPr id="104" name="Rectangle 10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05" name="Group 104"/>
                <p:cNvGrpSpPr/>
                <p:nvPr/>
              </p:nvGrpSpPr>
              <p:grpSpPr>
                <a:xfrm>
                  <a:off x="-2519788" y="3485769"/>
                  <a:ext cx="1920244" cy="991420"/>
                  <a:chOff x="578918" y="4230914"/>
                  <a:chExt cx="1836673" cy="785213"/>
                </a:xfrm>
              </p:grpSpPr>
              <p:cxnSp>
                <p:nvCxnSpPr>
                  <p:cNvPr id="106" name="Straight Connector 10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8524776" y="2950602"/>
                <a:ext cx="1319492" cy="2153773"/>
                <a:chOff x="-4889270" y="1105572"/>
                <a:chExt cx="2116442" cy="3651543"/>
              </a:xfrm>
            </p:grpSpPr>
            <p:sp>
              <p:nvSpPr>
                <p:cNvPr id="88" name="Rectangle 87"/>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 </a:t>
                  </a:r>
                </a:p>
              </p:txBody>
            </p:sp>
            <p:cxnSp>
              <p:nvCxnSpPr>
                <p:cNvPr id="89" name="Straight Connector 88"/>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6002958" y="2837999"/>
                <a:ext cx="3841310" cy="112272"/>
                <a:chOff x="6350859" y="637169"/>
                <a:chExt cx="8756422" cy="255928"/>
              </a:xfrm>
            </p:grpSpPr>
            <p:sp>
              <p:nvSpPr>
                <p:cNvPr id="86" name="Rectangle 85"/>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85" name="Picture 84"/>
              <p:cNvPicPr>
                <a:picLocks noChangeAspect="1"/>
              </p:cNvPicPr>
              <p:nvPr/>
            </p:nvPicPr>
            <p:blipFill>
              <a:blip r:embed="rId5"/>
              <a:stretch>
                <a:fillRect/>
              </a:stretch>
            </p:blipFill>
            <p:spPr>
              <a:xfrm>
                <a:off x="6119353" y="2950271"/>
                <a:ext cx="2409125" cy="1545695"/>
              </a:xfrm>
              <a:prstGeom prst="rect">
                <a:avLst/>
              </a:prstGeom>
            </p:spPr>
          </p:pic>
        </p:grpSp>
      </p:grpSp>
      <p:grpSp>
        <p:nvGrpSpPr>
          <p:cNvPr id="3" name="Group 2"/>
          <p:cNvGrpSpPr/>
          <p:nvPr/>
        </p:nvGrpSpPr>
        <p:grpSpPr>
          <a:xfrm>
            <a:off x="4868375" y="4362402"/>
            <a:ext cx="3036979" cy="1943363"/>
            <a:chOff x="6992031" y="4649551"/>
            <a:chExt cx="2982689" cy="1908621"/>
          </a:xfrm>
        </p:grpSpPr>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2031" y="4649551"/>
              <a:ext cx="2982689" cy="1908621"/>
            </a:xfrm>
            <a:prstGeom prst="rect">
              <a:avLst/>
            </a:prstGeom>
          </p:spPr>
        </p:pic>
        <p:grpSp>
          <p:nvGrpSpPr>
            <p:cNvPr id="29" name="Group 28"/>
            <p:cNvGrpSpPr/>
            <p:nvPr/>
          </p:nvGrpSpPr>
          <p:grpSpPr>
            <a:xfrm>
              <a:off x="7751974" y="4889468"/>
              <a:ext cx="2008151" cy="1458982"/>
              <a:chOff x="9502037" y="3656281"/>
              <a:chExt cx="2008151" cy="1458982"/>
            </a:xfrm>
          </p:grpSpPr>
          <p:grpSp>
            <p:nvGrpSpPr>
              <p:cNvPr id="53" name="Group 52"/>
              <p:cNvGrpSpPr/>
              <p:nvPr/>
            </p:nvGrpSpPr>
            <p:grpSpPr>
              <a:xfrm>
                <a:off x="10393329" y="4655762"/>
                <a:ext cx="1114137" cy="459501"/>
                <a:chOff x="-2653979" y="3205843"/>
                <a:chExt cx="2208776" cy="1551273"/>
              </a:xfrm>
            </p:grpSpPr>
            <p:sp>
              <p:nvSpPr>
                <p:cNvPr id="75" name="Rectangle 74"/>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76" name="Group 75"/>
                <p:cNvGrpSpPr/>
                <p:nvPr/>
              </p:nvGrpSpPr>
              <p:grpSpPr>
                <a:xfrm>
                  <a:off x="-2519788" y="3485769"/>
                  <a:ext cx="1920244" cy="991420"/>
                  <a:chOff x="578918" y="4230914"/>
                  <a:chExt cx="1836673" cy="785213"/>
                </a:xfrm>
              </p:grpSpPr>
              <p:cxnSp>
                <p:nvCxnSpPr>
                  <p:cNvPr id="77" name="Straight Connector 76"/>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9506831" y="3747556"/>
                <a:ext cx="899804" cy="1356819"/>
                <a:chOff x="-4889270" y="1105572"/>
                <a:chExt cx="2116442" cy="3651543"/>
              </a:xfrm>
            </p:grpSpPr>
            <p:sp>
              <p:nvSpPr>
                <p:cNvPr id="59" name="Rectangle 58"/>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60" name="Straight Connector 59"/>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502037" y="3656281"/>
                <a:ext cx="2008151" cy="127959"/>
                <a:chOff x="6350859" y="637169"/>
                <a:chExt cx="4016458" cy="255928"/>
              </a:xfrm>
            </p:grpSpPr>
            <p:sp>
              <p:nvSpPr>
                <p:cNvPr id="57" name="Rectangle 56"/>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Rectangle 57"/>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56" name="Picture 55"/>
              <p:cNvPicPr>
                <a:picLocks noChangeAspect="1"/>
              </p:cNvPicPr>
              <p:nvPr/>
            </p:nvPicPr>
            <p:blipFill>
              <a:blip r:embed="rId7"/>
              <a:stretch>
                <a:fillRect/>
              </a:stretch>
            </p:blipFill>
            <p:spPr>
              <a:xfrm>
                <a:off x="10406636" y="3786753"/>
                <a:ext cx="1100830" cy="904575"/>
              </a:xfrm>
              <a:prstGeom prst="rect">
                <a:avLst/>
              </a:prstGeom>
            </p:spPr>
          </p:pic>
        </p:grpSp>
        <p:grpSp>
          <p:nvGrpSpPr>
            <p:cNvPr id="30" name="Group 29"/>
            <p:cNvGrpSpPr/>
            <p:nvPr/>
          </p:nvGrpSpPr>
          <p:grpSpPr>
            <a:xfrm>
              <a:off x="7025164" y="5272454"/>
              <a:ext cx="630944" cy="1069938"/>
              <a:chOff x="8775227" y="4039267"/>
              <a:chExt cx="630944" cy="1069938"/>
            </a:xfrm>
          </p:grpSpPr>
          <p:grpSp>
            <p:nvGrpSpPr>
              <p:cNvPr id="31" name="Group 30"/>
              <p:cNvGrpSpPr/>
              <p:nvPr/>
            </p:nvGrpSpPr>
            <p:grpSpPr>
              <a:xfrm>
                <a:off x="8795657" y="4120242"/>
                <a:ext cx="219578" cy="984133"/>
                <a:chOff x="-4889270" y="1105572"/>
                <a:chExt cx="2116442" cy="3651543"/>
              </a:xfrm>
            </p:grpSpPr>
            <p:sp>
              <p:nvSpPr>
                <p:cNvPr id="36" name="Rectangle 35"/>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38" name="Straight Connector 37"/>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775227" y="4039267"/>
                <a:ext cx="630944" cy="80494"/>
                <a:chOff x="6350859" y="637169"/>
                <a:chExt cx="2006064" cy="255928"/>
              </a:xfrm>
            </p:grpSpPr>
            <p:sp>
              <p:nvSpPr>
                <p:cNvPr id="34" name="Rectangle 33"/>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33" name="Picture 32"/>
              <p:cNvPicPr>
                <a:picLocks noChangeAspect="1"/>
              </p:cNvPicPr>
              <p:nvPr/>
            </p:nvPicPr>
            <p:blipFill>
              <a:blip r:embed="rId8"/>
              <a:stretch>
                <a:fillRect/>
              </a:stretch>
            </p:blipFill>
            <p:spPr>
              <a:xfrm>
                <a:off x="9015235" y="4124555"/>
                <a:ext cx="388213" cy="984650"/>
              </a:xfrm>
              <a:prstGeom prst="rect">
                <a:avLst/>
              </a:prstGeom>
            </p:spPr>
          </p:pic>
        </p:grpSp>
      </p:grpSp>
      <p:sp>
        <p:nvSpPr>
          <p:cNvPr id="111" name="Chevron 110"/>
          <p:cNvSpPr/>
          <p:nvPr/>
        </p:nvSpPr>
        <p:spPr bwMode="auto">
          <a:xfrm>
            <a:off x="3631395"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Chevron 111"/>
          <p:cNvSpPr/>
          <p:nvPr/>
        </p:nvSpPr>
        <p:spPr bwMode="auto">
          <a:xfrm>
            <a:off x="7903477"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3" name="Group 122"/>
          <p:cNvGrpSpPr/>
          <p:nvPr/>
        </p:nvGrpSpPr>
        <p:grpSpPr>
          <a:xfrm>
            <a:off x="8545078" y="3856064"/>
            <a:ext cx="3352594" cy="2262300"/>
            <a:chOff x="8490545" y="4153693"/>
            <a:chExt cx="3361488" cy="2268302"/>
          </a:xfrm>
        </p:grpSpPr>
        <p:pic>
          <p:nvPicPr>
            <p:cNvPr id="113" name="Picture 112"/>
            <p:cNvPicPr>
              <a:picLocks noChangeAspect="1"/>
            </p:cNvPicPr>
            <p:nvPr/>
          </p:nvPicPr>
          <p:blipFill>
            <a:blip r:embed="rId9"/>
            <a:stretch>
              <a:fillRect/>
            </a:stretch>
          </p:blipFill>
          <p:spPr>
            <a:xfrm>
              <a:off x="8490545" y="4153693"/>
              <a:ext cx="3361488" cy="2268302"/>
            </a:xfrm>
            <a:prstGeom prst="rect">
              <a:avLst/>
            </a:prstGeom>
          </p:spPr>
        </p:pic>
        <p:pic>
          <p:nvPicPr>
            <p:cNvPr id="114" name="Picture 113"/>
            <p:cNvPicPr>
              <a:picLocks noChangeAspect="1"/>
            </p:cNvPicPr>
            <p:nvPr/>
          </p:nvPicPr>
          <p:blipFill>
            <a:blip r:embed="rId10"/>
            <a:stretch>
              <a:fillRect/>
            </a:stretch>
          </p:blipFill>
          <p:spPr>
            <a:xfrm>
              <a:off x="8642216" y="4276764"/>
              <a:ext cx="3092583" cy="2036899"/>
            </a:xfrm>
            <a:prstGeom prst="rect">
              <a:avLst/>
            </a:prstGeom>
          </p:spPr>
        </p:pic>
        <p:sp>
          <p:nvSpPr>
            <p:cNvPr id="118" name="Rectangle 117"/>
            <p:cNvSpPr/>
            <p:nvPr/>
          </p:nvSpPr>
          <p:spPr bwMode="auto">
            <a:xfrm>
              <a:off x="10304462" y="4711718"/>
              <a:ext cx="132557" cy="45719"/>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1" name="Group 120"/>
            <p:cNvGrpSpPr/>
            <p:nvPr/>
          </p:nvGrpSpPr>
          <p:grpSpPr>
            <a:xfrm>
              <a:off x="9878985" y="4721025"/>
              <a:ext cx="131790" cy="136899"/>
              <a:chOff x="8324521" y="1308542"/>
              <a:chExt cx="749150" cy="778192"/>
            </a:xfrm>
          </p:grpSpPr>
          <p:sp>
            <p:nvSpPr>
              <p:cNvPr id="119" name="Rectangle 118"/>
              <p:cNvSpPr/>
              <p:nvPr/>
            </p:nvSpPr>
            <p:spPr bwMode="auto">
              <a:xfrm>
                <a:off x="8324521" y="1308542"/>
                <a:ext cx="749150" cy="778192"/>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Freeform 119"/>
              <p:cNvSpPr/>
              <p:nvPr/>
            </p:nvSpPr>
            <p:spPr bwMode="auto">
              <a:xfrm>
                <a:off x="8492935" y="1479743"/>
                <a:ext cx="412321" cy="43579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22" name="Rectangle 121"/>
            <p:cNvSpPr/>
            <p:nvPr/>
          </p:nvSpPr>
          <p:spPr bwMode="auto">
            <a:xfrm>
              <a:off x="11330781" y="4276764"/>
              <a:ext cx="315913" cy="86593"/>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5" name="Group 154"/>
          <p:cNvGrpSpPr/>
          <p:nvPr/>
        </p:nvGrpSpPr>
        <p:grpSpPr>
          <a:xfrm>
            <a:off x="312473" y="3871239"/>
            <a:ext cx="3362433" cy="2296386"/>
            <a:chOff x="331948" y="4284081"/>
            <a:chExt cx="3293308" cy="2249176"/>
          </a:xfrm>
        </p:grpSpPr>
        <p:pic>
          <p:nvPicPr>
            <p:cNvPr id="137" name="Picture 136">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1948" y="4284081"/>
              <a:ext cx="3293308" cy="2249176"/>
            </a:xfrm>
            <a:prstGeom prst="rect">
              <a:avLst/>
            </a:prstGeom>
          </p:spPr>
        </p:pic>
        <p:pic>
          <p:nvPicPr>
            <p:cNvPr id="141" name="Picture 140"/>
            <p:cNvPicPr>
              <a:picLocks noChangeAspect="1"/>
            </p:cNvPicPr>
            <p:nvPr/>
          </p:nvPicPr>
          <p:blipFill>
            <a:blip r:embed="rId13"/>
            <a:stretch>
              <a:fillRect/>
            </a:stretch>
          </p:blipFill>
          <p:spPr>
            <a:xfrm>
              <a:off x="414337" y="4360069"/>
              <a:ext cx="3127639" cy="1768232"/>
            </a:xfrm>
            <a:prstGeom prst="rect">
              <a:avLst/>
            </a:prstGeom>
          </p:spPr>
        </p:pic>
        <p:sp>
          <p:nvSpPr>
            <p:cNvPr id="129" name="Rectangle 128"/>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30" name="Picture 129"/>
            <p:cNvPicPr>
              <a:picLocks noChangeAspect="1"/>
            </p:cNvPicPr>
            <p:nvPr/>
          </p:nvPicPr>
          <p:blipFill>
            <a:blip r:embed="rId14">
              <a:clrChange>
                <a:clrFrom>
                  <a:srgbClr val="FFFFFF"/>
                </a:clrFrom>
                <a:clrTo>
                  <a:srgbClr val="FFFFFF">
                    <a:alpha val="0"/>
                  </a:srgbClr>
                </a:clrTo>
              </a:clrChange>
            </a:blip>
            <a:stretch>
              <a:fillRect/>
            </a:stretch>
          </p:blipFill>
          <p:spPr>
            <a:xfrm>
              <a:off x="1110806" y="4764734"/>
              <a:ext cx="784093" cy="553478"/>
            </a:xfrm>
            <a:prstGeom prst="rect">
              <a:avLst/>
            </a:prstGeom>
          </p:spPr>
        </p:pic>
        <p:pic>
          <p:nvPicPr>
            <p:cNvPr id="131" name="Picture 130"/>
            <p:cNvPicPr>
              <a:picLocks noChangeAspect="1"/>
            </p:cNvPicPr>
            <p:nvPr/>
          </p:nvPicPr>
          <p:blipFill>
            <a:blip r:embed="rId15"/>
            <a:stretch>
              <a:fillRect/>
            </a:stretch>
          </p:blipFill>
          <p:spPr>
            <a:xfrm>
              <a:off x="581964" y="5311915"/>
              <a:ext cx="753340" cy="667865"/>
            </a:xfrm>
            <a:prstGeom prst="rect">
              <a:avLst/>
            </a:prstGeom>
          </p:spPr>
        </p:pic>
        <p:pic>
          <p:nvPicPr>
            <p:cNvPr id="133" name="Picture 13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4868" y="5482147"/>
              <a:ext cx="640439" cy="499313"/>
            </a:xfrm>
            <a:prstGeom prst="rect">
              <a:avLst/>
            </a:prstGeom>
          </p:spPr>
        </p:pic>
        <p:pic>
          <p:nvPicPr>
            <p:cNvPr id="134" name="Picture 133"/>
            <p:cNvPicPr>
              <a:picLocks noChangeAspect="1"/>
            </p:cNvPicPr>
            <p:nvPr/>
          </p:nvPicPr>
          <p:blipFill rotWithShape="1">
            <a:blip r:embed="rId17" cstate="print">
              <a:extLst>
                <a:ext uri="{28A0092B-C50C-407E-A947-70E740481C1C}">
                  <a14:useLocalDpi xmlns:a14="http://schemas.microsoft.com/office/drawing/2010/main" val="0"/>
                </a:ext>
              </a:extLst>
            </a:blip>
            <a:srcRect l="697" t="9529" r="4593" b="1800"/>
            <a:stretch/>
          </p:blipFill>
          <p:spPr>
            <a:xfrm>
              <a:off x="1911567" y="4784841"/>
              <a:ext cx="780798" cy="598657"/>
            </a:xfrm>
            <a:prstGeom prst="rect">
              <a:avLst/>
            </a:prstGeom>
          </p:spPr>
        </p:pic>
        <p:grpSp>
          <p:nvGrpSpPr>
            <p:cNvPr id="142" name="Group 141"/>
            <p:cNvGrpSpPr/>
            <p:nvPr/>
          </p:nvGrpSpPr>
          <p:grpSpPr>
            <a:xfrm>
              <a:off x="1428700" y="5526116"/>
              <a:ext cx="738876" cy="418445"/>
              <a:chOff x="1499033" y="5623881"/>
              <a:chExt cx="589798" cy="334018"/>
            </a:xfrm>
          </p:grpSpPr>
          <p:pic>
            <p:nvPicPr>
              <p:cNvPr id="132" name="Picture 131"/>
              <p:cNvPicPr>
                <a:picLocks noChangeAspect="1"/>
              </p:cNvPicPr>
              <p:nvPr/>
            </p:nvPicPr>
            <p:blipFill>
              <a:blip r:embed="rId18">
                <a:clrChange>
                  <a:clrFrom>
                    <a:srgbClr val="FFFFFF"/>
                  </a:clrFrom>
                  <a:clrTo>
                    <a:srgbClr val="FFFFFF">
                      <a:alpha val="0"/>
                    </a:srgbClr>
                  </a:clrTo>
                </a:clrChange>
              </a:blip>
              <a:stretch>
                <a:fillRect/>
              </a:stretch>
            </p:blipFill>
            <p:spPr>
              <a:xfrm>
                <a:off x="1499033" y="5623881"/>
                <a:ext cx="589798" cy="334018"/>
              </a:xfrm>
              <a:prstGeom prst="rect">
                <a:avLst/>
              </a:prstGeom>
            </p:spPr>
          </p:pic>
          <p:pic>
            <p:nvPicPr>
              <p:cNvPr id="135" name="Picture 134"/>
              <p:cNvPicPr>
                <a:picLocks noChangeAspect="1"/>
              </p:cNvPicPr>
              <p:nvPr/>
            </p:nvPicPr>
            <p:blipFill rotWithShape="1">
              <a:blip r:embed="rId18">
                <a:clrChange>
                  <a:clrFrom>
                    <a:srgbClr val="FFFFFF"/>
                  </a:clrFrom>
                  <a:clrTo>
                    <a:srgbClr val="FFFFFF">
                      <a:alpha val="0"/>
                    </a:srgbClr>
                  </a:clrTo>
                </a:clrChange>
              </a:blip>
              <a:srcRect l="5179" r="2998" b="7153"/>
              <a:stretch/>
            </p:blipFill>
            <p:spPr>
              <a:xfrm>
                <a:off x="1529584" y="5623881"/>
                <a:ext cx="541570" cy="310126"/>
              </a:xfrm>
              <a:prstGeom prst="rect">
                <a:avLst/>
              </a:prstGeom>
            </p:spPr>
          </p:pic>
        </p:grpSp>
        <p:cxnSp>
          <p:nvCxnSpPr>
            <p:cNvPr id="143" name="Straight Connector 142"/>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289018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57606" y="4415742"/>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Authentication</a:t>
            </a:r>
            <a:endParaRPr kumimoji="0" lang="en-US" sz="1961" b="1" i="0" u="none" strike="noStrike" kern="0" cap="none" spc="0" normalizeH="0" baseline="0" noProof="0" dirty="0">
              <a:ln>
                <a:noFill/>
              </a:ln>
              <a:solidFill>
                <a:schemeClr val="accent3"/>
              </a:solidFill>
              <a:effectLst/>
              <a:uLnTx/>
              <a:uFillTx/>
            </a:endParaRPr>
          </a:p>
        </p:txBody>
      </p:sp>
      <p:cxnSp>
        <p:nvCxnSpPr>
          <p:cNvPr id="67" name="Straight Connector 66"/>
          <p:cNvCxnSpPr/>
          <p:nvPr/>
        </p:nvCxnSpPr>
        <p:spPr>
          <a:xfrm>
            <a:off x="420445" y="4918220"/>
            <a:ext cx="11299852"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Bent Arrow 14"/>
          <p:cNvSpPr/>
          <p:nvPr/>
        </p:nvSpPr>
        <p:spPr bwMode="auto">
          <a:xfrm rot="5400000">
            <a:off x="3113479" y="1891341"/>
            <a:ext cx="1417449" cy="1414465"/>
          </a:xfrm>
          <a:prstGeom prst="bentArrow">
            <a:avLst>
              <a:gd name="adj1" fmla="val 18370"/>
              <a:gd name="adj2" fmla="val 20489"/>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a:xfrm>
            <a:off x="3446879" y="3078950"/>
            <a:ext cx="2420347" cy="1195565"/>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a:t>
            </a:r>
            <a:r>
              <a:rPr kumimoji="0" lang="en-US" sz="2353" b="1" i="0" u="none" strike="noStrike" kern="0" cap="none" spc="0" normalizeH="0" baseline="0" noProof="0" dirty="0">
                <a:ln>
                  <a:noFill/>
                </a:ln>
                <a:solidFill>
                  <a:schemeClr val="accent3"/>
                </a:solidFill>
                <a:effectLst/>
                <a:uLnTx/>
                <a:uFillTx/>
              </a:rPr>
              <a:t>PowerBI.com</a:t>
            </a:r>
            <a:br>
              <a:rPr kumimoji="0" lang="en-US" sz="2353" b="0" i="0" u="none" strike="noStrike" kern="0" cap="none" spc="0" normalizeH="0" baseline="0" noProof="0" dirty="0">
                <a:ln>
                  <a:noFill/>
                </a:ln>
                <a:solidFill>
                  <a:schemeClr val="accent3"/>
                </a:solidFill>
                <a:effectLst/>
                <a:uLnTx/>
                <a:uFillTx/>
                <a:latin typeface="+mj-lt"/>
              </a:rPr>
            </a:br>
            <a:r>
              <a:rPr kumimoji="0" lang="en-US" sz="2353" b="0" i="0" u="none" strike="noStrike" kern="0" cap="none" spc="0" normalizeH="0" baseline="0" noProof="0" dirty="0">
                <a:ln>
                  <a:noFill/>
                </a:ln>
                <a:solidFill>
                  <a:schemeClr val="accent3"/>
                </a:solidFill>
                <a:effectLst/>
                <a:uLnTx/>
                <a:uFillTx/>
                <a:latin typeface="+mj-lt"/>
              </a:rPr>
              <a:t>REST APIs</a:t>
            </a:r>
          </a:p>
        </p:txBody>
      </p:sp>
      <p:sp>
        <p:nvSpPr>
          <p:cNvPr id="11" name="Rectangle 10"/>
          <p:cNvSpPr/>
          <p:nvPr/>
        </p:nvSpPr>
        <p:spPr>
          <a:xfrm>
            <a:off x="757606" y="5202555"/>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User licensing</a:t>
            </a:r>
          </a:p>
        </p:txBody>
      </p:sp>
      <p:sp>
        <p:nvSpPr>
          <p:cNvPr id="12" name="Rectangle 11"/>
          <p:cNvSpPr/>
          <p:nvPr/>
        </p:nvSpPr>
        <p:spPr>
          <a:xfrm>
            <a:off x="757606" y="5989369"/>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Report authoring</a:t>
            </a:r>
          </a:p>
        </p:txBody>
      </p:sp>
      <p:sp>
        <p:nvSpPr>
          <p:cNvPr id="31" name="Rectangle 30"/>
          <p:cNvSpPr/>
          <p:nvPr/>
        </p:nvSpPr>
        <p:spPr>
          <a:xfrm>
            <a:off x="3446879" y="4415742"/>
            <a:ext cx="2420347"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PowerBI.com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Active Directory</a:t>
            </a:r>
          </a:p>
        </p:txBody>
      </p:sp>
      <p:sp>
        <p:nvSpPr>
          <p:cNvPr id="32" name="Rectangle 31"/>
          <p:cNvSpPr/>
          <p:nvPr/>
        </p:nvSpPr>
        <p:spPr>
          <a:xfrm>
            <a:off x="6423595" y="4415742"/>
            <a:ext cx="2412821"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application, using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 app tokens </a:t>
            </a:r>
          </a:p>
        </p:txBody>
      </p:sp>
      <p:sp>
        <p:nvSpPr>
          <p:cNvPr id="33" name="Rectangle 32"/>
          <p:cNvSpPr/>
          <p:nvPr/>
        </p:nvSpPr>
        <p:spPr>
          <a:xfrm>
            <a:off x="9299952" y="4415742"/>
            <a:ext cx="2420346"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N/A</a:t>
            </a:r>
          </a:p>
        </p:txBody>
      </p:sp>
      <p:sp>
        <p:nvSpPr>
          <p:cNvPr id="34" name="Rectangle 33"/>
          <p:cNvSpPr/>
          <p:nvPr/>
        </p:nvSpPr>
        <p:spPr>
          <a:xfrm>
            <a:off x="3446879"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Users PowerBI.com subscription</a:t>
            </a:r>
          </a:p>
        </p:txBody>
      </p:sp>
      <p:sp>
        <p:nvSpPr>
          <p:cNvPr id="35" name="Rectangle 34"/>
          <p:cNvSpPr/>
          <p:nvPr/>
        </p:nvSpPr>
        <p:spPr>
          <a:xfrm>
            <a:off x="6425939" y="5198422"/>
            <a:ext cx="2600562"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Consumption based, via Azure No end-user license required</a:t>
            </a:r>
          </a:p>
        </p:txBody>
      </p:sp>
      <p:sp>
        <p:nvSpPr>
          <p:cNvPr id="36" name="Rectangle 35"/>
          <p:cNvSpPr/>
          <p:nvPr/>
        </p:nvSpPr>
        <p:spPr>
          <a:xfrm>
            <a:off x="9299951"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No end-user license required</a:t>
            </a:r>
          </a:p>
        </p:txBody>
      </p:sp>
      <p:sp>
        <p:nvSpPr>
          <p:cNvPr id="37" name="Rectangle 36"/>
          <p:cNvSpPr/>
          <p:nvPr/>
        </p:nvSpPr>
        <p:spPr>
          <a:xfrm>
            <a:off x="3446879" y="5989368"/>
            <a:ext cx="2420348"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 and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BI.com subscription</a:t>
            </a:r>
          </a:p>
        </p:txBody>
      </p:sp>
      <p:sp>
        <p:nvSpPr>
          <p:cNvPr id="38" name="Rectangle 37"/>
          <p:cNvSpPr/>
          <p:nvPr/>
        </p:nvSpPr>
        <p:spPr>
          <a:xfrm>
            <a:off x="6416069" y="5989368"/>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subscription </a:t>
            </a:r>
          </a:p>
        </p:txBody>
      </p:sp>
      <p:sp>
        <p:nvSpPr>
          <p:cNvPr id="39" name="Rectangle 38"/>
          <p:cNvSpPr/>
          <p:nvPr/>
        </p:nvSpPr>
        <p:spPr>
          <a:xfrm>
            <a:off x="9299950" y="5984713"/>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PowerBI.com subscription and/or Power BI Desktop</a:t>
            </a:r>
          </a:p>
        </p:txBody>
      </p:sp>
      <p:sp>
        <p:nvSpPr>
          <p:cNvPr id="2" name="Title 1"/>
          <p:cNvSpPr>
            <a:spLocks noGrp="1"/>
          </p:cNvSpPr>
          <p:nvPr>
            <p:ph type="title"/>
          </p:nvPr>
        </p:nvSpPr>
        <p:spPr>
          <a:xfrm>
            <a:off x="235942" y="240156"/>
            <a:ext cx="11716389" cy="899537"/>
          </a:xfrm>
        </p:spPr>
        <p:txBody>
          <a:bodyPr/>
          <a:lstStyle/>
          <a:p>
            <a:r>
              <a:rPr lang="en-US" dirty="0">
                <a:solidFill>
                  <a:schemeClr val="accent3"/>
                </a:solidFill>
              </a:rPr>
              <a:t>Choose the right Power BI service</a:t>
            </a:r>
          </a:p>
        </p:txBody>
      </p:sp>
      <p:sp>
        <p:nvSpPr>
          <p:cNvPr id="13" name="Right Arrow 12"/>
          <p:cNvSpPr/>
          <p:nvPr/>
        </p:nvSpPr>
        <p:spPr bwMode="auto">
          <a:xfrm>
            <a:off x="3320046" y="1474981"/>
            <a:ext cx="1564361" cy="540270"/>
          </a:xfrm>
          <a:prstGeom prst="rightArrow">
            <a:avLst>
              <a:gd name="adj1" fmla="val 50000"/>
              <a:gd name="adj2" fmla="val 54079"/>
            </a:avLst>
          </a:prstGeom>
          <a:solidFill>
            <a:srgbClr val="FFC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40" name="Pentagon 39"/>
          <p:cNvSpPr/>
          <p:nvPr/>
        </p:nvSpPr>
        <p:spPr bwMode="auto">
          <a:xfrm>
            <a:off x="148608" y="1421620"/>
            <a:ext cx="340289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Is the app exclusively used by internal employees? </a:t>
            </a:r>
          </a:p>
        </p:txBody>
      </p:sp>
      <p:sp>
        <p:nvSpPr>
          <p:cNvPr id="47" name="Bent Arrow 46"/>
          <p:cNvSpPr/>
          <p:nvPr/>
        </p:nvSpPr>
        <p:spPr bwMode="auto">
          <a:xfrm rot="5400000">
            <a:off x="6753362" y="1832957"/>
            <a:ext cx="1437370" cy="1551154"/>
          </a:xfrm>
          <a:prstGeom prst="bentArrow">
            <a:avLst>
              <a:gd name="adj1" fmla="val 18370"/>
              <a:gd name="adj2" fmla="val 21281"/>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Bent Arrow 47"/>
          <p:cNvSpPr/>
          <p:nvPr/>
        </p:nvSpPr>
        <p:spPr bwMode="auto">
          <a:xfrm rot="5400000">
            <a:off x="7784986" y="245546"/>
            <a:ext cx="1702798" cy="4440630"/>
          </a:xfrm>
          <a:prstGeom prst="bentArrow">
            <a:avLst>
              <a:gd name="adj1" fmla="val 15445"/>
              <a:gd name="adj2" fmla="val 16468"/>
              <a:gd name="adj3" fmla="val 21345"/>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Pentagon 42"/>
          <p:cNvSpPr/>
          <p:nvPr/>
        </p:nvSpPr>
        <p:spPr bwMode="auto">
          <a:xfrm>
            <a:off x="4683615" y="1421620"/>
            <a:ext cx="248111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Do users need to be authenticated?</a:t>
            </a:r>
          </a:p>
        </p:txBody>
      </p:sp>
      <p:sp>
        <p:nvSpPr>
          <p:cNvPr id="49" name="Rectangle 48"/>
          <p:cNvSpPr/>
          <p:nvPr/>
        </p:nvSpPr>
        <p:spPr>
          <a:xfrm>
            <a:off x="3539018" y="1840911"/>
            <a:ext cx="522049" cy="331899"/>
          </a:xfrm>
          <a:prstGeom prst="rect">
            <a:avLst/>
          </a:prstGeom>
        </p:spPr>
        <p:txBody>
          <a:bodyPr wrap="non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9"/>
          <p:cNvSpPr/>
          <p:nvPr/>
        </p:nvSpPr>
        <p:spPr>
          <a:xfrm>
            <a:off x="7164734" y="1840911"/>
            <a:ext cx="522049"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50"/>
          <p:cNvSpPr/>
          <p:nvPr/>
        </p:nvSpPr>
        <p:spPr>
          <a:xfrm>
            <a:off x="3539018"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51"/>
          <p:cNvSpPr/>
          <p:nvPr/>
        </p:nvSpPr>
        <p:spPr>
          <a:xfrm>
            <a:off x="7164734"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 name="Straight Connector 43"/>
          <p:cNvCxnSpPr/>
          <p:nvPr/>
        </p:nvCxnSpPr>
        <p:spPr>
          <a:xfrm flipV="1">
            <a:off x="148608" y="1427844"/>
            <a:ext cx="0" cy="5435895"/>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299950"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p</a:t>
            </a:r>
            <a:r>
              <a:rPr kumimoji="0" lang="en-US" sz="2353" b="1" i="0" u="none" strike="noStrike" kern="0" cap="none" spc="0" normalizeH="0" baseline="0" noProof="0" dirty="0" err="1">
                <a:ln>
                  <a:noFill/>
                </a:ln>
                <a:solidFill>
                  <a:schemeClr val="accent3"/>
                </a:solidFill>
                <a:effectLst/>
                <a:uLnTx/>
                <a:uFillTx/>
              </a:rPr>
              <a:t>ublish</a:t>
            </a:r>
            <a:r>
              <a:rPr kumimoji="0" lang="en-US" sz="2353" b="1" i="0" u="none" strike="noStrike" kern="0" cap="none" spc="0" normalizeH="0" baseline="0" noProof="0" dirty="0">
                <a:ln>
                  <a:noFill/>
                </a:ln>
                <a:solidFill>
                  <a:schemeClr val="accent3"/>
                </a:solidFill>
                <a:effectLst/>
                <a:uLnTx/>
                <a:uFillTx/>
              </a:rPr>
              <a:t> to web</a:t>
            </a:r>
          </a:p>
        </p:txBody>
      </p:sp>
      <p:sp>
        <p:nvSpPr>
          <p:cNvPr id="54" name="Rectangle 53"/>
          <p:cNvSpPr/>
          <p:nvPr/>
        </p:nvSpPr>
        <p:spPr>
          <a:xfrm>
            <a:off x="6416069"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Embedded</a:t>
            </a:r>
          </a:p>
        </p:txBody>
      </p:sp>
      <p:sp>
        <p:nvSpPr>
          <p:cNvPr id="59" name="Freeform 58"/>
          <p:cNvSpPr/>
          <p:nvPr/>
        </p:nvSpPr>
        <p:spPr>
          <a:xfrm rot="17842017">
            <a:off x="291040" y="4647678"/>
            <a:ext cx="496671" cy="234380"/>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2" name="Group 61"/>
          <p:cNvGrpSpPr/>
          <p:nvPr/>
        </p:nvGrpSpPr>
        <p:grpSpPr>
          <a:xfrm rot="7637522">
            <a:off x="241746" y="6206454"/>
            <a:ext cx="602636" cy="80395"/>
            <a:chOff x="4528877" y="4490903"/>
            <a:chExt cx="1190216" cy="158782"/>
          </a:xfrm>
          <a:solidFill>
            <a:schemeClr val="accent3"/>
          </a:solidFill>
        </p:grpSpPr>
        <p:sp>
          <p:nvSpPr>
            <p:cNvPr id="63" name="Freeform 62"/>
            <p:cNvSpPr>
              <a:spLocks/>
            </p:cNvSpPr>
            <p:nvPr/>
          </p:nvSpPr>
          <p:spPr bwMode="auto">
            <a:xfrm rot="5400000">
              <a:off x="5548278" y="4478870"/>
              <a:ext cx="158750" cy="182880"/>
            </a:xfrm>
            <a:custGeom>
              <a:avLst/>
              <a:gdLst>
                <a:gd name="T0" fmla="*/ 49 w 100"/>
                <a:gd name="T1" fmla="*/ 0 h 150"/>
                <a:gd name="T2" fmla="*/ 0 w 100"/>
                <a:gd name="T3" fmla="*/ 150 h 150"/>
                <a:gd name="T4" fmla="*/ 100 w 100"/>
                <a:gd name="T5" fmla="*/ 150 h 150"/>
                <a:gd name="T6" fmla="*/ 49 w 100"/>
                <a:gd name="T7" fmla="*/ 0 h 150"/>
              </a:gdLst>
              <a:ahLst/>
              <a:cxnLst>
                <a:cxn ang="0">
                  <a:pos x="T0" y="T1"/>
                </a:cxn>
                <a:cxn ang="0">
                  <a:pos x="T2" y="T3"/>
                </a:cxn>
                <a:cxn ang="0">
                  <a:pos x="T4" y="T5"/>
                </a:cxn>
                <a:cxn ang="0">
                  <a:pos x="T6" y="T7"/>
                </a:cxn>
              </a:cxnLst>
              <a:rect l="0" t="0" r="r" b="b"/>
              <a:pathLst>
                <a:path w="100" h="150">
                  <a:moveTo>
                    <a:pt x="49" y="0"/>
                  </a:moveTo>
                  <a:lnTo>
                    <a:pt x="0" y="150"/>
                  </a:lnTo>
                  <a:lnTo>
                    <a:pt x="100" y="15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4" name="Freeform 10"/>
            <p:cNvSpPr>
              <a:spLocks/>
            </p:cNvSpPr>
            <p:nvPr/>
          </p:nvSpPr>
          <p:spPr bwMode="auto">
            <a:xfrm rot="5400000">
              <a:off x="4505859" y="4513921"/>
              <a:ext cx="158750" cy="112713"/>
            </a:xfrm>
            <a:custGeom>
              <a:avLst/>
              <a:gdLst>
                <a:gd name="T0" fmla="*/ 43 w 43"/>
                <a:gd name="T1" fmla="*/ 0 h 32"/>
                <a:gd name="T2" fmla="*/ 43 w 43"/>
                <a:gd name="T3" fmla="*/ 26 h 32"/>
                <a:gd name="T4" fmla="*/ 37 w 43"/>
                <a:gd name="T5" fmla="*/ 32 h 32"/>
                <a:gd name="T6" fmla="*/ 6 w 43"/>
                <a:gd name="T7" fmla="*/ 32 h 32"/>
                <a:gd name="T8" fmla="*/ 0 w 43"/>
                <a:gd name="T9" fmla="*/ 26 h 32"/>
                <a:gd name="T10" fmla="*/ 0 w 43"/>
                <a:gd name="T11" fmla="*/ 0 h 32"/>
                <a:gd name="T12" fmla="*/ 43 w 4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3" h="32">
                  <a:moveTo>
                    <a:pt x="43" y="0"/>
                  </a:moveTo>
                  <a:cubicBezTo>
                    <a:pt x="43" y="26"/>
                    <a:pt x="43" y="26"/>
                    <a:pt x="43" y="26"/>
                  </a:cubicBezTo>
                  <a:cubicBezTo>
                    <a:pt x="43" y="29"/>
                    <a:pt x="40" y="32"/>
                    <a:pt x="37" y="32"/>
                  </a:cubicBezTo>
                  <a:cubicBezTo>
                    <a:pt x="6" y="32"/>
                    <a:pt x="6" y="32"/>
                    <a:pt x="6" y="32"/>
                  </a:cubicBezTo>
                  <a:cubicBezTo>
                    <a:pt x="3" y="32"/>
                    <a:pt x="0" y="29"/>
                    <a:pt x="0" y="26"/>
                  </a:cubicBezTo>
                  <a:cubicBezTo>
                    <a:pt x="0" y="0"/>
                    <a:pt x="0" y="0"/>
                    <a:pt x="0" y="0"/>
                  </a:cubicBez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Rectangle 5"/>
            <p:cNvSpPr>
              <a:spLocks noChangeArrowheads="1"/>
            </p:cNvSpPr>
            <p:nvPr/>
          </p:nvSpPr>
          <p:spPr bwMode="auto">
            <a:xfrm rot="5400000">
              <a:off x="5018430" y="4158798"/>
              <a:ext cx="158750" cy="8229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cxnSp>
        <p:nvCxnSpPr>
          <p:cNvPr id="68" name="Straight Connector 67"/>
          <p:cNvCxnSpPr/>
          <p:nvPr/>
        </p:nvCxnSpPr>
        <p:spPr>
          <a:xfrm>
            <a:off x="459923" y="5709165"/>
            <a:ext cx="11260374"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9000" y="6491366"/>
            <a:ext cx="11351298"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Freeform 159"/>
          <p:cNvSpPr>
            <a:spLocks noEditPoints="1"/>
          </p:cNvSpPr>
          <p:nvPr/>
        </p:nvSpPr>
        <p:spPr bwMode="black">
          <a:xfrm>
            <a:off x="339058" y="5198423"/>
            <a:ext cx="418548" cy="62942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accent3"/>
          </a:solidFill>
          <a:ln>
            <a:noFill/>
          </a:ln>
          <a:extLst/>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latin typeface="Calibri"/>
            </a:endParaRPr>
          </a:p>
        </p:txBody>
      </p:sp>
    </p:spTree>
    <p:extLst>
      <p:ext uri="{BB962C8B-B14F-4D97-AF65-F5344CB8AC3E}">
        <p14:creationId xmlns:p14="http://schemas.microsoft.com/office/powerpoint/2010/main" val="3747753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18</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630866"/>
            <a:ext cx="4567686" cy="30633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3162564"/>
            <a:ext cx="2441791" cy="2821625"/>
          </a:xfrm>
          <a:prstGeom prst="rect">
            <a:avLst/>
          </a:prstGeom>
        </p:spPr>
      </p:pic>
    </p:spTree>
    <p:extLst>
      <p:ext uri="{BB962C8B-B14F-4D97-AF65-F5344CB8AC3E}">
        <p14:creationId xmlns:p14="http://schemas.microsoft.com/office/powerpoint/2010/main" val="22621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Embedded</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085596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Rectangle 3"/>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Rectangle 4"/>
          <p:cNvSpPr/>
          <p:nvPr/>
        </p:nvSpPr>
        <p:spPr bwMode="auto">
          <a:xfrm>
            <a:off x="988035" y="2266813"/>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6" name="TextBox 5"/>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7" name="Rectangle 6"/>
          <p:cNvSpPr/>
          <p:nvPr/>
        </p:nvSpPr>
        <p:spPr bwMode="auto">
          <a:xfrm>
            <a:off x="985104" y="4212689"/>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5274"/>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10" name="Rectangle 9"/>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extBox 10"/>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12" name="Rectangle 11"/>
          <p:cNvSpPr/>
          <p:nvPr/>
        </p:nvSpPr>
        <p:spPr bwMode="auto">
          <a:xfrm>
            <a:off x="9622971" y="528091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13" name="Rectangle 12"/>
          <p:cNvSpPr/>
          <p:nvPr/>
        </p:nvSpPr>
        <p:spPr bwMode="auto">
          <a:xfrm>
            <a:off x="9622971" y="4224131"/>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14" name="Rectangle 13"/>
          <p:cNvSpPr/>
          <p:nvPr/>
        </p:nvSpPr>
        <p:spPr bwMode="auto">
          <a:xfrm>
            <a:off x="9305967" y="2266417"/>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15" name="Rectangle 14"/>
          <p:cNvSpPr/>
          <p:nvPr/>
        </p:nvSpPr>
        <p:spPr bwMode="auto">
          <a:xfrm>
            <a:off x="9622971" y="3245274"/>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18" name="Rectangle 17"/>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9" name="Rectangle 8"/>
          <p:cNvSpPr/>
          <p:nvPr/>
        </p:nvSpPr>
        <p:spPr bwMode="auto">
          <a:xfrm>
            <a:off x="985103" y="5280920"/>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 name="Bent Arrow 1"/>
          <p:cNvSpPr/>
          <p:nvPr/>
        </p:nvSpPr>
        <p:spPr bwMode="auto">
          <a:xfrm rot="5400000" flipH="1">
            <a:off x="3925265" y="4641210"/>
            <a:ext cx="1297442" cy="957204"/>
          </a:xfrm>
          <a:prstGeom prst="bentArrow">
            <a:avLst>
              <a:gd name="adj1" fmla="val 17785"/>
              <a:gd name="adj2" fmla="val 19166"/>
              <a:gd name="adj3" fmla="val 21882"/>
              <a:gd name="adj4" fmla="val 54210"/>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Freeform 25"/>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5" name="Group 34"/>
          <p:cNvGrpSpPr/>
          <p:nvPr/>
        </p:nvGrpSpPr>
        <p:grpSpPr>
          <a:xfrm>
            <a:off x="3062514" y="5492386"/>
            <a:ext cx="5582312" cy="620111"/>
            <a:chOff x="3062514" y="5462666"/>
            <a:chExt cx="5582312" cy="620111"/>
          </a:xfrm>
        </p:grpSpPr>
        <p:sp>
          <p:nvSpPr>
            <p:cNvPr id="25" name="Left Arrow 24"/>
            <p:cNvSpPr/>
            <p:nvPr/>
          </p:nvSpPr>
          <p:spPr>
            <a:xfrm>
              <a:off x="3062514" y="5462666"/>
              <a:ext cx="5582312"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5112961" y="5745762"/>
              <a:ext cx="244036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Copy API keys to your application</a:t>
              </a:r>
            </a:p>
          </p:txBody>
        </p:sp>
      </p:grpSp>
      <p:sp>
        <p:nvSpPr>
          <p:cNvPr id="30" name="TextBox 29"/>
          <p:cNvSpPr txBox="1"/>
          <p:nvPr/>
        </p:nvSpPr>
        <p:spPr>
          <a:xfrm>
            <a:off x="5048697" y="4463309"/>
            <a:ext cx="1117356"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Sign token</a:t>
            </a:r>
          </a:p>
        </p:txBody>
      </p:sp>
      <p:grpSp>
        <p:nvGrpSpPr>
          <p:cNvPr id="34" name="Group 33"/>
          <p:cNvGrpSpPr/>
          <p:nvPr/>
        </p:nvGrpSpPr>
        <p:grpSpPr>
          <a:xfrm>
            <a:off x="6315933" y="3049575"/>
            <a:ext cx="424791" cy="424791"/>
            <a:chOff x="6560457" y="2743630"/>
            <a:chExt cx="424791" cy="424791"/>
          </a:xfrm>
        </p:grpSpPr>
        <p:sp>
          <p:nvSpPr>
            <p:cNvPr id="3" name="Oval 2"/>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1" name="Group 30"/>
            <p:cNvGrpSpPr/>
            <p:nvPr/>
          </p:nvGrpSpPr>
          <p:grpSpPr>
            <a:xfrm>
              <a:off x="6560457" y="2743630"/>
              <a:ext cx="424791" cy="424791"/>
              <a:chOff x="8257201" y="4912135"/>
              <a:chExt cx="777240" cy="777240"/>
            </a:xfrm>
            <a:solidFill>
              <a:srgbClr val="EDC30D"/>
            </a:solidFill>
          </p:grpSpPr>
          <p:sp>
            <p:nvSpPr>
              <p:cNvPr id="32"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33" name="Freeform 32"/>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38" name="Rectangle 37"/>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476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 grpId="0" animBg="1"/>
      <p:bldP spid="26" grpId="0" animBg="1"/>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1" name="Rectangle 50"/>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2" name="TextBox 51"/>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7" name="Bent Arrow 26"/>
          <p:cNvSpPr/>
          <p:nvPr/>
        </p:nvSpPr>
        <p:spPr bwMode="auto">
          <a:xfrm rot="5400000" flipH="1" flipV="1">
            <a:off x="6014496" y="3125771"/>
            <a:ext cx="1295400" cy="3986040"/>
          </a:xfrm>
          <a:prstGeom prst="bentArrow">
            <a:avLst>
              <a:gd name="adj1" fmla="val 14334"/>
              <a:gd name="adj2" fmla="val 15613"/>
              <a:gd name="adj3" fmla="val 16541"/>
              <a:gd name="adj4" fmla="val 32069"/>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 name="Group 2"/>
          <p:cNvGrpSpPr/>
          <p:nvPr/>
        </p:nvGrpSpPr>
        <p:grpSpPr>
          <a:xfrm>
            <a:off x="4846320" y="2124816"/>
            <a:ext cx="3843087" cy="609565"/>
            <a:chOff x="4846320" y="2095096"/>
            <a:chExt cx="3843087" cy="609565"/>
          </a:xfrm>
        </p:grpSpPr>
        <p:sp>
          <p:nvSpPr>
            <p:cNvPr id="33" name="Right Arrow 32"/>
            <p:cNvSpPr/>
            <p:nvPr/>
          </p:nvSpPr>
          <p:spPr>
            <a:xfrm>
              <a:off x="4846320" y="2334437"/>
              <a:ext cx="384308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5421133" y="2095096"/>
              <a:ext cx="2178880" cy="3370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User requests to view Report 1</a:t>
              </a:r>
            </a:p>
          </p:txBody>
        </p:sp>
      </p:grpSp>
      <p:sp>
        <p:nvSpPr>
          <p:cNvPr id="36" name="TextBox 35"/>
          <p:cNvSpPr txBox="1"/>
          <p:nvPr/>
        </p:nvSpPr>
        <p:spPr>
          <a:xfrm>
            <a:off x="5051195" y="4457582"/>
            <a:ext cx="200561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Validate token</a:t>
            </a:r>
          </a:p>
        </p:txBody>
      </p:sp>
      <p:grpSp>
        <p:nvGrpSpPr>
          <p:cNvPr id="37" name="Group 36"/>
          <p:cNvGrpSpPr/>
          <p:nvPr/>
        </p:nvGrpSpPr>
        <p:grpSpPr>
          <a:xfrm>
            <a:off x="6315933" y="3049575"/>
            <a:ext cx="424791" cy="424791"/>
            <a:chOff x="6560457" y="2743630"/>
            <a:chExt cx="424791" cy="424791"/>
          </a:xfrm>
        </p:grpSpPr>
        <p:sp>
          <p:nvSpPr>
            <p:cNvPr id="38" name="Oval 37"/>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9" name="Group 38"/>
            <p:cNvGrpSpPr/>
            <p:nvPr/>
          </p:nvGrpSpPr>
          <p:grpSpPr>
            <a:xfrm>
              <a:off x="6560457" y="2743630"/>
              <a:ext cx="424791" cy="424791"/>
              <a:chOff x="8257201" y="4912135"/>
              <a:chExt cx="777240" cy="777240"/>
            </a:xfrm>
            <a:solidFill>
              <a:srgbClr val="EDC30D"/>
            </a:solidFill>
          </p:grpSpPr>
          <p:sp>
            <p:nvSpPr>
              <p:cNvPr id="40"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41" name="Freeform 40"/>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49" name="TextBox 48"/>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53" name="Rectangle 52"/>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28" name="Rectangle 2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8" name="Group 47"/>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4" name="Rectangle 5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5" name="Rectangle 54"/>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6" name="Straight Connector 55"/>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0031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46" name="Rectangle 45"/>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8" name="Left Arrow 27"/>
          <p:cNvSpPr/>
          <p:nvPr/>
        </p:nvSpPr>
        <p:spPr>
          <a:xfrm>
            <a:off x="5537200" y="3464943"/>
            <a:ext cx="3086100"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29" name="Rectangle 28"/>
          <p:cNvSpPr/>
          <p:nvPr/>
        </p:nvSpPr>
        <p:spPr bwMode="auto">
          <a:xfrm>
            <a:off x="3702928"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32" name="TextBox 31"/>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18" name="Rectangle 1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0" y="6600607"/>
            <a:ext cx="2029968" cy="257393"/>
            <a:chOff x="10162032" y="6604155"/>
            <a:chExt cx="2029968" cy="257393"/>
          </a:xfrm>
        </p:grpSpPr>
        <p:sp>
          <p:nvSpPr>
            <p:cNvPr id="30" name="Rectangle 2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1" name="Rectangle 3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120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What is</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Next? …</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with these resources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791414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Resources …</a:t>
            </a:r>
            <a:endParaRPr lang="en-IN" dirty="0">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386631" y="4969788"/>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1" name="Picture 1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9" name="TextBox 8"/>
            <p:cNvSpPr txBox="1"/>
            <p:nvPr/>
          </p:nvSpPr>
          <p:spPr>
            <a:xfrm>
              <a:off x="3607358" y="2455754"/>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amynic@microsoft.com</a:t>
              </a:r>
            </a:p>
          </p:txBody>
        </p:sp>
        <p:sp>
          <p:nvSpPr>
            <p:cNvPr id="10" name="TextBox 9"/>
            <p:cNvSpPr txBox="1"/>
            <p:nvPr/>
          </p:nvSpPr>
          <p:spPr>
            <a:xfrm>
              <a:off x="3607357" y="3293778"/>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@AmyKateNicho</a:t>
              </a:r>
            </a:p>
          </p:txBody>
        </p:sp>
      </p:grpSp>
      <p:sp>
        <p:nvSpPr>
          <p:cNvPr id="13" name="Freeform 8"/>
          <p:cNvSpPr>
            <a:spLocks noChangeAspect="1"/>
          </p:cNvSpPr>
          <p:nvPr/>
        </p:nvSpPr>
        <p:spPr bwMode="auto">
          <a:xfrm>
            <a:off x="3289751" y="18626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5551997" y="1504594"/>
            <a:ext cx="5069400"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Get </a:t>
            </a:r>
            <a:r>
              <a:rPr lang="en-US" sz="2000" b="1" dirty="0">
                <a:solidFill>
                  <a:srgbClr val="000000"/>
                </a:solidFill>
                <a:latin typeface="Segoe UI Light"/>
                <a:ea typeface="Calibri" panose="020F0502020204030204" pitchFamily="34" charset="0"/>
                <a:cs typeface="Times New Roman" panose="02020603050405020304" pitchFamily="18" charset="0"/>
              </a:rPr>
              <a:t>signed up </a:t>
            </a:r>
            <a:r>
              <a:rPr lang="en-US" sz="2000" dirty="0">
                <a:solidFill>
                  <a:srgbClr val="000000"/>
                </a:solidFill>
                <a:latin typeface="Segoe UI Light"/>
                <a:ea typeface="Calibri" panose="020F0502020204030204" pitchFamily="34" charset="0"/>
                <a:cs typeface="Times New Roman" panose="02020603050405020304" pitchFamily="18" charset="0"/>
              </a:rPr>
              <a:t>at </a:t>
            </a:r>
            <a:r>
              <a:rPr lang="en-US" sz="2000" dirty="0">
                <a:solidFill>
                  <a:srgbClr val="000000"/>
                </a:solidFill>
                <a:latin typeface="Segoe UI Light"/>
                <a:ea typeface="Calibri" panose="020F0502020204030204" pitchFamily="34" charset="0"/>
                <a:cs typeface="Times New Roman" panose="02020603050405020304" pitchFamily="18" charset="0"/>
                <a:hlinkClick r:id="rId4"/>
              </a:rPr>
              <a:t>https://powerbi.microsoft.com/</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Power BI Desktop </a:t>
            </a: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is</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 </a:t>
            </a:r>
            <a:r>
              <a:rPr lang="en-US" sz="2000" dirty="0">
                <a:solidFill>
                  <a:srgbClr val="000000"/>
                </a:solidFill>
                <a:latin typeface="Segoe UI Light"/>
                <a:ea typeface="Calibri" panose="020F0502020204030204" pitchFamily="34" charset="0"/>
                <a:cs typeface="Times New Roman" panose="02020603050405020304" pitchFamily="18" charset="0"/>
              </a:rPr>
              <a:t>free download: </a:t>
            </a:r>
            <a:r>
              <a:rPr lang="en-US" sz="2000" dirty="0">
                <a:solidFill>
                  <a:srgbClr val="000000"/>
                </a:solidFill>
                <a:latin typeface="Segoe UI Light"/>
                <a:ea typeface="Calibri" panose="020F0502020204030204" pitchFamily="34" charset="0"/>
                <a:cs typeface="Times New Roman" panose="02020603050405020304" pitchFamily="18" charset="0"/>
                <a:hlinkClick r:id="rId5"/>
              </a:rPr>
              <a:t>https://powerbi.microsoft.com/en-us/desktop/</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Keep up to date and follow samples on the </a:t>
            </a:r>
            <a:r>
              <a:rPr lang="en-US" sz="2000" b="1" dirty="0">
                <a:solidFill>
                  <a:srgbClr val="000000"/>
                </a:solidFill>
                <a:latin typeface="Segoe UI Light"/>
                <a:ea typeface="Calibri" panose="020F0502020204030204" pitchFamily="34" charset="0"/>
                <a:cs typeface="Times New Roman" panose="02020603050405020304" pitchFamily="18" charset="0"/>
              </a:rPr>
              <a:t>Power BI Blog</a:t>
            </a:r>
            <a:r>
              <a:rPr lang="en-US" sz="2000" dirty="0">
                <a:solidFill>
                  <a:srgbClr val="000000"/>
                </a:solidFill>
                <a:latin typeface="Segoe UI Light"/>
                <a:ea typeface="Calibri" panose="020F0502020204030204" pitchFamily="34" charset="0"/>
                <a:cs typeface="Times New Roman" panose="02020603050405020304" pitchFamily="18" charset="0"/>
              </a:rPr>
              <a:t>: </a:t>
            </a:r>
            <a:r>
              <a:rPr lang="en-US" sz="2000" dirty="0">
                <a:solidFill>
                  <a:srgbClr val="000000"/>
                </a:solidFill>
                <a:latin typeface="Segoe UI Light"/>
                <a:ea typeface="Calibri" panose="020F0502020204030204" pitchFamily="34" charset="0"/>
                <a:cs typeface="Times New Roman" panose="02020603050405020304" pitchFamily="18" charset="0"/>
                <a:hlinkClick r:id="rId6"/>
              </a:rPr>
              <a:t>https://powerbi.microsoft.com/en-us/blog/</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Find this presentation and all the demo content and extra samples on</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kumimoji="0" lang="en-US" sz="2000" b="1" i="0" u="none" strike="noStrike" kern="1200" cap="none" spc="0" normalizeH="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Github</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lang="en-GB" sz="2000" dirty="0">
                <a:solidFill>
                  <a:srgbClr val="000000"/>
                </a:solidFill>
                <a:latin typeface="Segoe UI Light"/>
                <a:ea typeface="Calibri" panose="020F0502020204030204" pitchFamily="34" charset="0"/>
                <a:cs typeface="Times New Roman" panose="02020603050405020304" pitchFamily="18" charset="0"/>
                <a:hlinkClick r:id="rId7"/>
              </a:rPr>
              <a:t>https://github.com/MSFTImagine/computerscience</a:t>
            </a:r>
            <a:endParaRPr lang="en-US" sz="2000" dirty="0">
              <a:solidFill>
                <a:srgbClr val="000000"/>
              </a:solidFill>
              <a:latin typeface="Segoe UI Light"/>
              <a:ea typeface="Calibri" panose="020F0502020204030204" pitchFamily="34" charset="0"/>
              <a:cs typeface="Times New Roman" panose="02020603050405020304" pitchFamily="18" charset="0"/>
            </a:endParaRPr>
          </a:p>
          <a:p>
            <a:pPr marL="182845" marR="0" lvl="0" indent="-182845" algn="l" defTabSz="914400" rtl="0" eaLnBrk="1" fontAlgn="base" latinLnBrk="0" hangingPunct="1">
              <a:lnSpc>
                <a:spcPct val="100000"/>
              </a:lnSpc>
              <a:spcBef>
                <a:spcPts val="60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65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19</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927225"/>
            <a:ext cx="5849180" cy="3736976"/>
          </a:xfrm>
          <a:prstGeom prst="rect">
            <a:avLst/>
          </a:prstGeom>
        </p:spPr>
      </p:pic>
    </p:spTree>
    <p:extLst>
      <p:ext uri="{BB962C8B-B14F-4D97-AF65-F5344CB8AC3E}">
        <p14:creationId xmlns:p14="http://schemas.microsoft.com/office/powerpoint/2010/main" val="26521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57" y="1227667"/>
            <a:ext cx="8502144" cy="56298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27667"/>
            <a:ext cx="10287000" cy="6858000"/>
          </a:xfrm>
          <a:prstGeom prst="rect">
            <a:avLst/>
          </a:prstGeom>
        </p:spPr>
      </p:pic>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20</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1656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005" y="-160125"/>
            <a:ext cx="7178995" cy="71789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33" y="-129487"/>
            <a:ext cx="7095067" cy="71483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005" y="1"/>
            <a:ext cx="7221330" cy="6857513"/>
          </a:xfrm>
          <a:prstGeom prst="rect">
            <a:avLst/>
          </a:prstGeom>
        </p:spPr>
      </p:pic>
    </p:spTree>
    <p:extLst>
      <p:ext uri="{BB962C8B-B14F-4D97-AF65-F5344CB8AC3E}">
        <p14:creationId xmlns:p14="http://schemas.microsoft.com/office/powerpoint/2010/main" val="1036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0" marR="0" lvl="0" indent="0" defTabSz="914367" eaLnBrk="1" fontAlgn="auto" latinLnBrk="0" hangingPunct="1">
              <a:lnSpc>
                <a:spcPct val="90000"/>
              </a:lnSpc>
              <a:spcBef>
                <a:spcPct val="0"/>
              </a:spcBef>
              <a:spcAft>
                <a:spcPts val="0"/>
              </a:spcAft>
              <a:buClrTx/>
              <a:buSzTx/>
              <a:buFontTx/>
              <a:buNone/>
              <a:tabLst/>
              <a:defRPr/>
            </a:pPr>
            <a:r>
              <a:rPr kumimoji="0" lang="en-IN" sz="3600" b="0" i="0" u="none" strike="noStrike" kern="0" cap="none" spc="-100" normalizeH="0" baseline="0" noProof="0">
                <a:ln w="3175">
                  <a:noFill/>
                </a:ln>
                <a:solidFill>
                  <a:srgbClr val="000000"/>
                </a:solidFill>
                <a:effectLst/>
                <a:uLnTx/>
                <a:uFillTx/>
                <a:latin typeface="+mj-lt"/>
                <a:cs typeface="Segoe UI" pitchFamily="34" charset="0"/>
              </a:rPr>
              <a:t>Power BI Overview</a:t>
            </a:r>
          </a:p>
        </p:txBody>
      </p:sp>
      <p:pic>
        <p:nvPicPr>
          <p:cNvPr id="142" name="Picture 141"/>
          <p:cNvPicPr>
            <a:picLocks noChangeAspect="1"/>
          </p:cNvPicPr>
          <p:nvPr/>
        </p:nvPicPr>
        <p:blipFill>
          <a:blip r:embed="rId3"/>
          <a:stretch>
            <a:fillRect/>
          </a:stretch>
        </p:blipFill>
        <p:spPr>
          <a:xfrm>
            <a:off x="8037906" y="5768465"/>
            <a:ext cx="2075044" cy="727912"/>
          </a:xfrm>
          <a:prstGeom prst="rect">
            <a:avLst/>
          </a:prstGeom>
        </p:spPr>
      </p:pic>
      <p:pic>
        <p:nvPicPr>
          <p:cNvPr id="191" name="Picture 190"/>
          <p:cNvPicPr>
            <a:picLocks noChangeAspect="1"/>
          </p:cNvPicPr>
          <p:nvPr/>
        </p:nvPicPr>
        <p:blipFill>
          <a:blip r:embed="rId4"/>
          <a:stretch>
            <a:fillRect/>
          </a:stretch>
        </p:blipFill>
        <p:spPr>
          <a:xfrm>
            <a:off x="9398880" y="5670445"/>
            <a:ext cx="1838932" cy="1018710"/>
          </a:xfrm>
          <a:prstGeom prst="rect">
            <a:avLst/>
          </a:prstGeom>
        </p:spPr>
      </p:pic>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marR="0" lvl="0" indent="0" defTabSz="932293"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5" name="Rectangle 144"/>
          <p:cNvSpPr/>
          <p:nvPr/>
        </p:nvSpPr>
        <p:spPr>
          <a:xfrm>
            <a:off x="7428667" y="5269863"/>
            <a:ext cx="2681209"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REST APIs</a:t>
            </a:r>
          </a:p>
        </p:txBody>
      </p:sp>
      <p:sp>
        <p:nvSpPr>
          <p:cNvPr id="147" name="Rectangle 146"/>
          <p:cNvSpPr/>
          <p:nvPr/>
        </p:nvSpPr>
        <p:spPr>
          <a:xfrm>
            <a:off x="943884" y="5269863"/>
            <a:ext cx="2291365" cy="369332"/>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217346"/>
              </a:solidFill>
              <a:effectLst/>
              <a:uLnTx/>
              <a:uFillTx/>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60" name="Group 159"/>
          <p:cNvGrpSpPr/>
          <p:nvPr/>
        </p:nvGrpSpPr>
        <p:grpSpPr>
          <a:xfrm>
            <a:off x="7117497" y="2834752"/>
            <a:ext cx="491800" cy="3552182"/>
            <a:chOff x="10461581" y="2911462"/>
            <a:chExt cx="491800" cy="3552182"/>
          </a:xfrm>
        </p:grpSpPr>
        <p:sp>
          <p:nvSpPr>
            <p:cNvPr id="161" name="Oval 160"/>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2" name="Group 161"/>
            <p:cNvGrpSpPr/>
            <p:nvPr/>
          </p:nvGrpSpPr>
          <p:grpSpPr>
            <a:xfrm rot="16200000">
              <a:off x="9057680" y="4406255"/>
              <a:ext cx="3313623" cy="324038"/>
              <a:chOff x="8231749" y="5960661"/>
              <a:chExt cx="3313623" cy="324038"/>
            </a:xfrm>
          </p:grpSpPr>
          <p:sp>
            <p:nvSpPr>
              <p:cNvPr id="185" name="TextBox 184"/>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0110001</a:t>
                </a:r>
              </a:p>
            </p:txBody>
          </p:sp>
          <p:sp>
            <p:nvSpPr>
              <p:cNvPr id="186" name="TextBox 185"/>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00010110</a:t>
                </a:r>
              </a:p>
            </p:txBody>
          </p:sp>
        </p:grpSp>
        <p:grpSp>
          <p:nvGrpSpPr>
            <p:cNvPr id="163" name="Group 162"/>
            <p:cNvGrpSpPr/>
            <p:nvPr/>
          </p:nvGrpSpPr>
          <p:grpSpPr>
            <a:xfrm>
              <a:off x="10461581" y="5900047"/>
              <a:ext cx="491800" cy="563597"/>
              <a:chOff x="4076702" y="-2333624"/>
              <a:chExt cx="1446213" cy="1657349"/>
            </a:xfrm>
            <a:solidFill>
              <a:schemeClr val="tx2"/>
            </a:solidFill>
          </p:grpSpPr>
          <p:grpSp>
            <p:nvGrpSpPr>
              <p:cNvPr id="165" name="Group 4"/>
              <p:cNvGrpSpPr>
                <a:grpSpLocks noChangeAspect="1"/>
              </p:cNvGrpSpPr>
              <p:nvPr/>
            </p:nvGrpSpPr>
            <p:grpSpPr bwMode="auto">
              <a:xfrm>
                <a:off x="4076702" y="-2333624"/>
                <a:ext cx="1446213" cy="1657349"/>
                <a:chOff x="2568" y="-1470"/>
                <a:chExt cx="911" cy="1044"/>
              </a:xfrm>
              <a:grpFill/>
            </p:grpSpPr>
            <p:sp>
              <p:nvSpPr>
                <p:cNvPr id="176"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 name="Group 170"/>
              <p:cNvGrpSpPr/>
              <p:nvPr/>
            </p:nvGrpSpPr>
            <p:grpSpPr>
              <a:xfrm rot="5400000">
                <a:off x="4266802" y="-1927225"/>
                <a:ext cx="1066800" cy="1066800"/>
                <a:chOff x="4236244" y="-1957783"/>
                <a:chExt cx="1066800" cy="1066800"/>
              </a:xfrm>
              <a:grpFill/>
            </p:grpSpPr>
            <p:sp>
              <p:nvSpPr>
                <p:cNvPr id="174" name="Oval 173"/>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Isosceles Triangle 174"/>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72" name="Block Arc 171"/>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Oval 172"/>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189" name="Rectangle 188"/>
          <p:cNvSpPr/>
          <p:nvPr/>
        </p:nvSpPr>
        <p:spPr>
          <a:xfrm>
            <a:off x="751805" y="979539"/>
            <a:ext cx="1692204"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rPr>
              <a:t>Data sources</a:t>
            </a:r>
          </a:p>
        </p:txBody>
      </p:sp>
      <p:cxnSp>
        <p:nvCxnSpPr>
          <p:cNvPr id="190" name="Straight Connector 189"/>
          <p:cNvCxnSpPr/>
          <p:nvPr/>
        </p:nvCxnSpPr>
        <p:spPr>
          <a:xfrm>
            <a:off x="999799" y="208448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45"/>
          <p:cNvSpPr/>
          <p:nvPr/>
        </p:nvSpPr>
        <p:spPr bwMode="auto">
          <a:xfrm>
            <a:off x="1014873" y="159246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SaaS solutions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Marketo, Salesforce, GitHub, Google analytics</a:t>
            </a:r>
          </a:p>
        </p:txBody>
      </p:sp>
      <p:sp>
        <p:nvSpPr>
          <p:cNvPr id="200" name="Oval 147"/>
          <p:cNvSpPr/>
          <p:nvPr/>
        </p:nvSpPr>
        <p:spPr bwMode="auto">
          <a:xfrm>
            <a:off x="644325" y="165723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01" name="Group 332"/>
          <p:cNvGrpSpPr/>
          <p:nvPr/>
        </p:nvGrpSpPr>
        <p:grpSpPr>
          <a:xfrm>
            <a:off x="696368" y="1733167"/>
            <a:ext cx="261675" cy="213902"/>
            <a:chOff x="2123129" y="1797431"/>
            <a:chExt cx="2472585" cy="2021180"/>
          </a:xfrm>
        </p:grpSpPr>
        <p:sp>
          <p:nvSpPr>
            <p:cNvPr id="2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06" name="Straight Connector 205"/>
          <p:cNvCxnSpPr/>
          <p:nvPr/>
        </p:nvCxnSpPr>
        <p:spPr>
          <a:xfrm>
            <a:off x="999799" y="262659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152"/>
          <p:cNvSpPr/>
          <p:nvPr/>
        </p:nvSpPr>
        <p:spPr bwMode="auto">
          <a:xfrm>
            <a:off x="1009226" y="218592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On-premises data</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Segoe UI Light" panose="020B0502040204020203" pitchFamily="34" charset="0"/>
              </a:rPr>
              <a:t>e.g. Analysis Services</a:t>
            </a:r>
          </a:p>
        </p:txBody>
      </p:sp>
      <p:sp>
        <p:nvSpPr>
          <p:cNvPr id="208" name="Oval 154"/>
          <p:cNvSpPr/>
          <p:nvPr/>
        </p:nvSpPr>
        <p:spPr bwMode="auto">
          <a:xfrm>
            <a:off x="644325" y="218592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9" name="Freeform 30"/>
          <p:cNvSpPr>
            <a:spLocks noEditPoints="1"/>
          </p:cNvSpPr>
          <p:nvPr/>
        </p:nvSpPr>
        <p:spPr bwMode="auto">
          <a:xfrm>
            <a:off x="726710" y="2280157"/>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210" name="Straight Connector 209"/>
          <p:cNvCxnSpPr/>
          <p:nvPr/>
        </p:nvCxnSpPr>
        <p:spPr>
          <a:xfrm>
            <a:off x="999799" y="320238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1074"/>
          <p:cNvSpPr/>
          <p:nvPr/>
        </p:nvSpPr>
        <p:spPr bwMode="auto">
          <a:xfrm>
            <a:off x="1009225" y="2728231"/>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Corporate data sources or external data services</a:t>
            </a:r>
          </a:p>
        </p:txBody>
      </p:sp>
      <p:sp>
        <p:nvSpPr>
          <p:cNvPr id="212" name="Oval 1076"/>
          <p:cNvSpPr/>
          <p:nvPr/>
        </p:nvSpPr>
        <p:spPr bwMode="auto">
          <a:xfrm>
            <a:off x="644325" y="27282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3" name="Group 212"/>
          <p:cNvGrpSpPr/>
          <p:nvPr/>
        </p:nvGrpSpPr>
        <p:grpSpPr>
          <a:xfrm>
            <a:off x="719570" y="2816502"/>
            <a:ext cx="215270" cy="189218"/>
            <a:chOff x="681704" y="2920140"/>
            <a:chExt cx="321649" cy="282723"/>
          </a:xfrm>
          <a:solidFill>
            <a:schemeClr val="tx1"/>
          </a:solidFill>
        </p:grpSpPr>
        <p:sp>
          <p:nvSpPr>
            <p:cNvPr id="214"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18" name="Straight Connector 217"/>
          <p:cNvCxnSpPr/>
          <p:nvPr/>
        </p:nvCxnSpPr>
        <p:spPr>
          <a:xfrm>
            <a:off x="999799" y="369706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9" name="Rectangle 1081"/>
          <p:cNvSpPr/>
          <p:nvPr/>
        </p:nvSpPr>
        <p:spPr bwMode="auto">
          <a:xfrm>
            <a:off x="999799" y="3261615"/>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Azure services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Azure SQL, Stream Analytics…</a:t>
            </a:r>
          </a:p>
        </p:txBody>
      </p:sp>
      <p:sp>
        <p:nvSpPr>
          <p:cNvPr id="220" name="Oval 1083"/>
          <p:cNvSpPr/>
          <p:nvPr/>
        </p:nvSpPr>
        <p:spPr bwMode="auto">
          <a:xfrm>
            <a:off x="644325" y="3242565"/>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379"/>
          <p:cNvGrpSpPr/>
          <p:nvPr/>
        </p:nvGrpSpPr>
        <p:grpSpPr>
          <a:xfrm>
            <a:off x="710525" y="3363268"/>
            <a:ext cx="233359" cy="162454"/>
            <a:chOff x="3543365" y="7242811"/>
            <a:chExt cx="1238250" cy="862013"/>
          </a:xfrm>
          <a:solidFill>
            <a:schemeClr val="tx1"/>
          </a:solidFill>
        </p:grpSpPr>
        <p:sp>
          <p:nvSpPr>
            <p:cNvPr id="222"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8"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3"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38" name="Rectangle 160"/>
          <p:cNvSpPr/>
          <p:nvPr/>
        </p:nvSpPr>
        <p:spPr bwMode="auto">
          <a:xfrm>
            <a:off x="999799" y="37419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Excel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Workbook data / data models</a:t>
            </a:r>
          </a:p>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p:txBody>
      </p:sp>
      <p:sp>
        <p:nvSpPr>
          <p:cNvPr id="239" name="Oval 162"/>
          <p:cNvSpPr/>
          <p:nvPr/>
        </p:nvSpPr>
        <p:spPr bwMode="auto">
          <a:xfrm>
            <a:off x="644325" y="3741950"/>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40" name="Straight Connector 239"/>
          <p:cNvCxnSpPr/>
          <p:nvPr/>
        </p:nvCxnSpPr>
        <p:spPr>
          <a:xfrm>
            <a:off x="999799" y="415692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1" name="Oval 162"/>
          <p:cNvSpPr/>
          <p:nvPr/>
        </p:nvSpPr>
        <p:spPr bwMode="auto">
          <a:xfrm>
            <a:off x="644325" y="425050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2" name="Rectangle 160"/>
          <p:cNvSpPr/>
          <p:nvPr/>
        </p:nvSpPr>
        <p:spPr bwMode="auto">
          <a:xfrm>
            <a:off x="999799" y="425050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Power BI Desktop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Data from files, databases, Azure, and other sources</a:t>
            </a:r>
          </a:p>
        </p:txBody>
      </p:sp>
      <p:sp>
        <p:nvSpPr>
          <p:cNvPr id="243" name="Isosceles Triangle 153"/>
          <p:cNvSpPr/>
          <p:nvPr/>
        </p:nvSpPr>
        <p:spPr bwMode="auto">
          <a:xfrm rot="5400000">
            <a:off x="1882570" y="2967251"/>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cs typeface="Segoe UI Light" panose="020B0502040204020203" pitchFamily="34" charset="0"/>
            </a:endParaRPr>
          </a:p>
        </p:txBody>
      </p:sp>
      <p:pic>
        <p:nvPicPr>
          <p:cNvPr id="244" name="Picture 24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811200"/>
            <a:ext cx="240145" cy="240145"/>
          </a:xfrm>
          <a:prstGeom prst="rect">
            <a:avLst/>
          </a:prstGeom>
          <a:solidFill>
            <a:srgbClr val="EDC30D"/>
          </a:solidFill>
        </p:spPr>
      </p:pic>
      <p:pic>
        <p:nvPicPr>
          <p:cNvPr id="245" name="Picture 244"/>
          <p:cNvPicPr>
            <a:picLocks noChangeAspect="1"/>
          </p:cNvPicPr>
          <p:nvPr/>
        </p:nvPicPr>
        <p:blipFill rotWithShape="1">
          <a:blip r:embed="rId7"/>
          <a:srcRect l="6503" t="21287" r="74698" b="20220"/>
          <a:stretch/>
        </p:blipFill>
        <p:spPr>
          <a:xfrm>
            <a:off x="724230" y="4316151"/>
            <a:ext cx="228600" cy="231962"/>
          </a:xfrm>
          <a:prstGeom prst="rect">
            <a:avLst/>
          </a:prstGeom>
        </p:spPr>
      </p:pic>
      <p:pic>
        <p:nvPicPr>
          <p:cNvPr id="246" name="Picture 245"/>
          <p:cNvPicPr>
            <a:picLocks noChangeAspect="1"/>
          </p:cNvPicPr>
          <p:nvPr/>
        </p:nvPicPr>
        <p:blipFill rotWithShape="1">
          <a:blip r:embed="rId7">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8">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
        <p:nvSpPr>
          <p:cNvPr id="143" name="Rectangle 142"/>
          <p:cNvSpPr/>
          <p:nvPr/>
        </p:nvSpPr>
        <p:spPr>
          <a:xfrm>
            <a:off x="4215208" y="960836"/>
            <a:ext cx="3869886"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505050"/>
                </a:solidFill>
                <a:effectLst/>
                <a:uLnTx/>
                <a:uFillTx/>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01001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10101</a:t>
              </a:r>
            </a:p>
          </p:txBody>
        </p:sp>
      </p:grpSp>
      <p:grpSp>
        <p:nvGrpSpPr>
          <p:cNvPr id="137" name="Group 136"/>
          <p:cNvGrpSpPr/>
          <p:nvPr/>
        </p:nvGrpSpPr>
        <p:grpSpPr>
          <a:xfrm>
            <a:off x="6023805" y="2372600"/>
            <a:ext cx="5059237" cy="2459479"/>
            <a:chOff x="7018864" y="2257415"/>
            <a:chExt cx="5059237" cy="2459479"/>
          </a:xfrm>
        </p:grpSpPr>
        <p:grpSp>
          <p:nvGrpSpPr>
            <p:cNvPr id="138" name="Group 137"/>
            <p:cNvGrpSpPr/>
            <p:nvPr/>
          </p:nvGrpSpPr>
          <p:grpSpPr>
            <a:xfrm>
              <a:off x="7018864" y="2257415"/>
              <a:ext cx="5059237" cy="2459479"/>
              <a:chOff x="7018864" y="2257415"/>
              <a:chExt cx="5059237" cy="2459479"/>
            </a:xfrm>
          </p:grpSpPr>
          <p:grpSp>
            <p:nvGrpSpPr>
              <p:cNvPr id="140" name="Group 139"/>
              <p:cNvGrpSpPr>
                <a:grpSpLocks noChangeAspect="1"/>
              </p:cNvGrpSpPr>
              <p:nvPr/>
            </p:nvGrpSpPr>
            <p:grpSpPr>
              <a:xfrm>
                <a:off x="10432181" y="2257415"/>
                <a:ext cx="548640" cy="1042085"/>
                <a:chOff x="10286449" y="1529656"/>
                <a:chExt cx="917410" cy="1742525"/>
              </a:xfrm>
            </p:grpSpPr>
            <p:sp>
              <p:nvSpPr>
                <p:cNvPr id="253" name="Rounded Rectangle 252"/>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4" name="Picture 25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55" name="Picture 254"/>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56"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grpSp>
          <p:sp>
            <p:nvSpPr>
              <p:cNvPr id="14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48" name="Group 147"/>
              <p:cNvGrpSpPr>
                <a:grpSpLocks noChangeAspect="1"/>
              </p:cNvGrpSpPr>
              <p:nvPr/>
            </p:nvGrpSpPr>
            <p:grpSpPr>
              <a:xfrm>
                <a:off x="10432181" y="3352369"/>
                <a:ext cx="1645920" cy="1132186"/>
                <a:chOff x="1117586" y="1978512"/>
                <a:chExt cx="2372574" cy="1629558"/>
              </a:xfrm>
            </p:grpSpPr>
            <p:pic>
              <p:nvPicPr>
                <p:cNvPr id="164" name="Picture 16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66" name="Group 165"/>
                <p:cNvGrpSpPr/>
                <p:nvPr/>
              </p:nvGrpSpPr>
              <p:grpSpPr>
                <a:xfrm>
                  <a:off x="1307936" y="2212479"/>
                  <a:ext cx="1844519" cy="1136088"/>
                  <a:chOff x="1276066" y="3677905"/>
                  <a:chExt cx="2524835" cy="1555113"/>
                </a:xfrm>
              </p:grpSpPr>
              <p:pic>
                <p:nvPicPr>
                  <p:cNvPr id="251" name="Picture 25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52" name="Picture 25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67" name="Group 166"/>
                <p:cNvGrpSpPr/>
                <p:nvPr/>
              </p:nvGrpSpPr>
              <p:grpSpPr>
                <a:xfrm>
                  <a:off x="1117586" y="1978512"/>
                  <a:ext cx="2372574" cy="1629558"/>
                  <a:chOff x="1117586" y="1978512"/>
                  <a:chExt cx="2372574" cy="1629558"/>
                </a:xfrm>
              </p:grpSpPr>
              <p:sp>
                <p:nvSpPr>
                  <p:cNvPr id="248"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sp>
                <p:nvSpPr>
                  <p:cNvPr id="249" name="Rectangle 248"/>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0" name="Picture 24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39" name="Picture 138"/>
            <p:cNvPicPr>
              <a:picLocks noChangeAspect="1"/>
            </p:cNvPicPr>
            <p:nvPr/>
          </p:nvPicPr>
          <p:blipFill>
            <a:blip r:embed="rId15"/>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41575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PowerBI.com</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14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solidFill>
                  <a:schemeClr val="tx1"/>
                </a:solidFill>
              </a:rPr>
              <a:t>Self-service signup for Power BI</a:t>
            </a:r>
          </a:p>
        </p:txBody>
      </p:sp>
      <p:sp>
        <p:nvSpPr>
          <p:cNvPr id="5" name="Text Placeholder 4"/>
          <p:cNvSpPr>
            <a:spLocks noGrp="1"/>
          </p:cNvSpPr>
          <p:nvPr>
            <p:ph type="body" sz="quarter" idx="10"/>
          </p:nvPr>
        </p:nvSpPr>
        <p:spPr>
          <a:xfrm>
            <a:off x="2974849" y="1428900"/>
            <a:ext cx="4969616" cy="4000201"/>
          </a:xfrm>
          <a:solidFill>
            <a:schemeClr val="bg1"/>
          </a:solidFill>
        </p:spPr>
        <p:txBody>
          <a:bodyPr anchor="ct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Free sign up in seconds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Power BI works with organizational account, associated with your work or school email address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Use same account in Power BI and Azure Services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avoid signing-in/out of different browser sessions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add your organizational account as co-admin in Azure to use the same account in Power BI and Azure</a:t>
            </a:r>
          </a:p>
        </p:txBody>
      </p:sp>
      <p:grpSp>
        <p:nvGrpSpPr>
          <p:cNvPr id="11" name="Group 10"/>
          <p:cNvGrpSpPr/>
          <p:nvPr/>
        </p:nvGrpSpPr>
        <p:grpSpPr>
          <a:xfrm>
            <a:off x="-19660" y="0"/>
            <a:ext cx="2855841" cy="6857027"/>
            <a:chOff x="-19660" y="0"/>
            <a:chExt cx="2855841" cy="6857027"/>
          </a:xfrm>
        </p:grpSpPr>
        <p:sp>
          <p:nvSpPr>
            <p:cNvPr id="1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extBox 16"/>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grpSp>
          <p:nvGrpSpPr>
            <p:cNvPr id="29" name="Group 379"/>
            <p:cNvGrpSpPr/>
            <p:nvPr/>
          </p:nvGrpSpPr>
          <p:grpSpPr>
            <a:xfrm>
              <a:off x="443539" y="4208857"/>
              <a:ext cx="124204" cy="16328"/>
              <a:chOff x="4125979" y="7622229"/>
              <a:chExt cx="555624" cy="73042"/>
            </a:xfrm>
            <a:solidFill>
              <a:srgbClr val="00BCF2"/>
            </a:solidFill>
          </p:grpSpPr>
          <p:sp>
            <p:nvSpPr>
              <p:cNvPr id="3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pic>
        <p:nvPicPr>
          <p:cNvPr id="21" name="Picture 20"/>
          <p:cNvPicPr>
            <a:picLocks noChangeAspect="1"/>
          </p:cNvPicPr>
          <p:nvPr/>
        </p:nvPicPr>
        <p:blipFill>
          <a:blip r:embed="rId3"/>
          <a:stretch>
            <a:fillRect/>
          </a:stretch>
        </p:blipFill>
        <p:spPr>
          <a:xfrm>
            <a:off x="8235367" y="2260430"/>
            <a:ext cx="3657600" cy="2337140"/>
          </a:xfrm>
          <a:prstGeom prst="rect">
            <a:avLst/>
          </a:prstGeom>
          <a:ln w="3175">
            <a:solidFill>
              <a:schemeClr val="tx1"/>
            </a:solidFill>
          </a:ln>
          <a:effectLst>
            <a:outerShdw blurRad="50800" dist="38100" dir="2700000" algn="tl" rotWithShape="0">
              <a:prstClr val="black">
                <a:alpha val="40000"/>
              </a:prstClr>
            </a:outerShdw>
          </a:effectLst>
        </p:spPr>
      </p:pic>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3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3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3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3"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4" name="Rectangle 33"/>
          <p:cNvSpPr/>
          <p:nvPr/>
        </p:nvSpPr>
        <p:spPr bwMode="auto">
          <a:xfrm>
            <a:off x="-26443" y="695298"/>
            <a:ext cx="2706130" cy="34055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Rectangle 35"/>
          <p:cNvSpPr/>
          <p:nvPr/>
        </p:nvSpPr>
        <p:spPr bwMode="auto">
          <a:xfrm>
            <a:off x="57854" y="1567903"/>
            <a:ext cx="2706130" cy="293527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11670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3.xml><?xml version="1.0" encoding="utf-8"?>
<a:theme xmlns:a="http://schemas.openxmlformats.org/drawingml/2006/main" name="Power BI">
  <a:themeElements>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5.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ppt/theme/themeOverride2.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docProps/app.xml><?xml version="1.0" encoding="utf-8"?>
<Properties xmlns="http://schemas.openxmlformats.org/officeDocument/2006/extended-properties" xmlns:vt="http://schemas.openxmlformats.org/officeDocument/2006/docPropsVTypes">
  <TotalTime>1639</TotalTime>
  <Words>2959</Words>
  <Application>Microsoft Office PowerPoint</Application>
  <PresentationFormat>Widescreen</PresentationFormat>
  <Paragraphs>503</Paragraphs>
  <Slides>35</Slides>
  <Notes>19</Notes>
  <HiddenSlides>4</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35</vt:i4>
      </vt:variant>
    </vt:vector>
  </HeadingPairs>
  <TitlesOfParts>
    <vt:vector size="54" baseType="lpstr">
      <vt:lpstr>MS PGothic</vt:lpstr>
      <vt:lpstr>Arial</vt:lpstr>
      <vt:lpstr>Calibri</vt:lpstr>
      <vt:lpstr>Calibri Light</vt:lpstr>
      <vt:lpstr>Consolas</vt:lpstr>
      <vt:lpstr>Courier New</vt:lpstr>
      <vt:lpstr>Segoe UI</vt:lpstr>
      <vt:lpstr>Segoe UI Black</vt:lpstr>
      <vt:lpstr>Segoe UI Light</vt:lpstr>
      <vt:lpstr>Segoe UI Semibold</vt:lpstr>
      <vt:lpstr>Symbol</vt:lpstr>
      <vt:lpstr>Times New Roman</vt:lpstr>
      <vt:lpstr>Wingdings</vt:lpstr>
      <vt:lpstr>Office Theme</vt:lpstr>
      <vt:lpstr>STB Product Families 2013</vt:lpstr>
      <vt:lpstr>Power BI</vt:lpstr>
      <vt:lpstr>6-50001_WPC 2016 Breakout Template</vt:lpstr>
      <vt:lpstr>COLOR TEMPLATE</vt:lpstr>
      <vt:lpstr>think-cell Slide</vt:lpstr>
      <vt:lpstr>Microsoft Power BI</vt:lpstr>
      <vt:lpstr>PowerPoint Presentation</vt:lpstr>
      <vt:lpstr>PowerPoint Presentation</vt:lpstr>
      <vt:lpstr>PowerPoint Presentation</vt:lpstr>
      <vt:lpstr>PowerPoint Presentation</vt:lpstr>
      <vt:lpstr>PowerPoint Presentation</vt:lpstr>
      <vt:lpstr>PowerPoint Presentation</vt:lpstr>
      <vt:lpstr>Microsoft PowerBI.com</vt:lpstr>
      <vt:lpstr>Self-service signup for Power BI</vt:lpstr>
      <vt:lpstr>Build interactive dashboards from reports </vt:lpstr>
      <vt:lpstr>Create interactive reports from scratch  </vt:lpstr>
      <vt:lpstr>See data the way you want it</vt:lpstr>
      <vt:lpstr>Custom visualizations</vt:lpstr>
      <vt:lpstr>Stay connected from any device</vt:lpstr>
      <vt:lpstr>Ask questions of your data </vt:lpstr>
      <vt:lpstr>DEMO</vt:lpstr>
      <vt:lpstr>Microsoft Power BI Desktop</vt:lpstr>
      <vt:lpstr>Prepare, Explore, Report and Collaborate  with Power BI Desktop</vt:lpstr>
      <vt:lpstr>DEMO</vt:lpstr>
      <vt:lpstr>Microsoft Power BI REST APIs</vt:lpstr>
      <vt:lpstr>PowerPoint Presentation</vt:lpstr>
      <vt:lpstr>PowerPoint Presentation</vt:lpstr>
      <vt:lpstr>PowerPoint Presentation</vt:lpstr>
      <vt:lpstr>DEMO</vt:lpstr>
      <vt:lpstr>Microsoft Power BI Embedded</vt:lpstr>
      <vt:lpstr>PowerPoint Presentation</vt:lpstr>
      <vt:lpstr>The evolution of embedded reporting From app info to app action—an end-user’s perspective</vt:lpstr>
      <vt:lpstr>PowerPoint Presentation</vt:lpstr>
      <vt:lpstr>Choose the right Power BI service</vt:lpstr>
      <vt:lpstr>DEMO</vt:lpstr>
      <vt:lpstr>PowerPoint Presentation</vt:lpstr>
      <vt:lpstr>PowerPoint Presentation</vt:lpstr>
      <vt:lpstr>PowerPoint Presentation</vt:lpstr>
      <vt:lpstr>What is Next?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Visualisations: Microsoft Power BI</dc:title>
  <dc:creator>Amy Nicholson</dc:creator>
  <cp:lastModifiedBy>Amy Nicholson</cp:lastModifiedBy>
  <cp:revision>32</cp:revision>
  <dcterms:created xsi:type="dcterms:W3CDTF">2016-09-29T10:13:10Z</dcterms:created>
  <dcterms:modified xsi:type="dcterms:W3CDTF">2016-12-05T07:18:29Z</dcterms:modified>
</cp:coreProperties>
</file>